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99" r:id="rId6"/>
    <p:sldId id="259" r:id="rId7"/>
    <p:sldId id="260" r:id="rId8"/>
    <p:sldId id="261" r:id="rId9"/>
    <p:sldId id="262" r:id="rId10"/>
    <p:sldId id="301" r:id="rId11"/>
    <p:sldId id="274" r:id="rId12"/>
    <p:sldId id="302" r:id="rId13"/>
    <p:sldId id="315" r:id="rId14"/>
    <p:sldId id="304" r:id="rId15"/>
    <p:sldId id="275" r:id="rId16"/>
    <p:sldId id="276" r:id="rId17"/>
    <p:sldId id="277" r:id="rId18"/>
    <p:sldId id="284" r:id="rId19"/>
    <p:sldId id="309" r:id="rId20"/>
    <p:sldId id="323" r:id="rId21"/>
    <p:sldId id="278" r:id="rId22"/>
    <p:sldId id="307" r:id="rId23"/>
    <p:sldId id="263" r:id="rId24"/>
    <p:sldId id="310" r:id="rId25"/>
    <p:sldId id="308" r:id="rId26"/>
    <p:sldId id="312" r:id="rId27"/>
    <p:sldId id="311" r:id="rId28"/>
    <p:sldId id="313" r:id="rId29"/>
    <p:sldId id="265" r:id="rId30"/>
    <p:sldId id="319" r:id="rId31"/>
    <p:sldId id="273" r:id="rId32"/>
    <p:sldId id="317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320" r:id="rId41"/>
    <p:sldId id="279" r:id="rId42"/>
    <p:sldId id="363" r:id="rId43"/>
    <p:sldId id="364" r:id="rId44"/>
    <p:sldId id="367" r:id="rId45"/>
    <p:sldId id="368" r:id="rId46"/>
    <p:sldId id="369" r:id="rId47"/>
    <p:sldId id="362" r:id="rId48"/>
    <p:sldId id="321" r:id="rId49"/>
    <p:sldId id="322" r:id="rId50"/>
    <p:sldId id="324" r:id="rId51"/>
    <p:sldId id="325" r:id="rId52"/>
    <p:sldId id="326" r:id="rId53"/>
    <p:sldId id="327" r:id="rId54"/>
    <p:sldId id="328" r:id="rId55"/>
    <p:sldId id="330" r:id="rId56"/>
    <p:sldId id="329" r:id="rId57"/>
    <p:sldId id="331" r:id="rId58"/>
    <p:sldId id="285" r:id="rId59"/>
    <p:sldId id="333" r:id="rId60"/>
    <p:sldId id="332" r:id="rId61"/>
    <p:sldId id="303" r:id="rId62"/>
    <p:sldId id="305" r:id="rId63"/>
    <p:sldId id="316" r:id="rId64"/>
    <p:sldId id="318" r:id="rId65"/>
  </p:sldIdLst>
  <p:sldSz cx="12192000" cy="6858000"/>
  <p:notesSz cx="6858000" cy="9144000"/>
  <p:custDataLst>
    <p:tags r:id="rId6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AC61DD-5FF6-423B-B17A-121301C1B6D1}">
          <p14:sldIdLst>
            <p14:sldId id="256"/>
            <p14:sldId id="257"/>
          </p14:sldIdLst>
        </p14:section>
        <p14:section name="总体介绍" id="{61A98208-DA6F-4C10-87FE-6733ABDE88A5}">
          <p14:sldIdLst>
            <p14:sldId id="258"/>
            <p14:sldId id="299"/>
          </p14:sldIdLst>
        </p14:section>
        <p14:section name="四大变化" id="{4E128892-4233-4F7B-826E-A0013C9713B0}">
          <p14:sldIdLst>
            <p14:sldId id="259"/>
            <p14:sldId id="260"/>
            <p14:sldId id="261"/>
            <p14:sldId id="262"/>
          </p14:sldIdLst>
        </p14:section>
        <p14:section name="MQA" id="{26D3E7B6-6A33-4C2B-8CAA-E2095AA047E6}">
          <p14:sldIdLst>
            <p14:sldId id="301"/>
            <p14:sldId id="274"/>
            <p14:sldId id="302"/>
            <p14:sldId id="315"/>
            <p14:sldId id="304"/>
            <p14:sldId id="275"/>
            <p14:sldId id="276"/>
            <p14:sldId id="277"/>
            <p14:sldId id="284"/>
            <p14:sldId id="309"/>
            <p14:sldId id="323"/>
            <p14:sldId id="278"/>
          </p14:sldIdLst>
        </p14:section>
        <p14:section name="Flash Attention" id="{87E54C19-5866-421C-A080-42978E704244}">
          <p14:sldIdLst>
            <p14:sldId id="307"/>
            <p14:sldId id="263"/>
            <p14:sldId id="310"/>
            <p14:sldId id="308"/>
            <p14:sldId id="312"/>
            <p14:sldId id="311"/>
            <p14:sldId id="313"/>
            <p14:sldId id="265"/>
            <p14:sldId id="319"/>
            <p14:sldId id="273"/>
            <p14:sldId id="317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  <p14:section name="代码演示" id="{2D69D0AE-4802-43C9-9F4D-E85B9522CAEA}">
          <p14:sldIdLst>
            <p14:sldId id="320"/>
            <p14:sldId id="279"/>
            <p14:sldId id="363"/>
            <p14:sldId id="364"/>
            <p14:sldId id="367"/>
            <p14:sldId id="368"/>
            <p14:sldId id="369"/>
            <p14:sldId id="362"/>
            <p14:sldId id="321"/>
          </p14:sldIdLst>
        </p14:section>
        <p14:section name="ChatGLM3" id="{1748ab0a-cbc5-44d2-8f88-23bbce63cca5}">
          <p14:sldIdLst>
            <p14:sldId id="322"/>
            <p14:sldId id="324"/>
            <p14:sldId id="325"/>
            <p14:sldId id="326"/>
            <p14:sldId id="327"/>
            <p14:sldId id="328"/>
            <p14:sldId id="330"/>
            <p14:sldId id="329"/>
            <p14:sldId id="331"/>
          </p14:sldIdLst>
        </p14:section>
        <p14:section name="Thanks" id="{2467303D-7293-4E51-BC5B-6F349FF455F5}">
          <p14:sldIdLst>
            <p14:sldId id="285"/>
            <p14:sldId id="333"/>
            <p14:sldId id="332"/>
          </p14:sldIdLst>
        </p14:section>
        <p14:section name="素材" id="{dc2b59d6-c41e-4a15-a8ba-0a3c89c73769}">
          <p14:sldIdLst>
            <p14:sldId id="303"/>
            <p14:sldId id="305"/>
            <p14:sldId id="316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FF00"/>
    <a:srgbClr val="FFFF00"/>
    <a:srgbClr val="C4BAF8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gs" Target="tags/tag154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7" y="141016"/>
            <a:ext cx="1655294" cy="51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9194" y="456137"/>
            <a:ext cx="10740920" cy="4006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2800" b="0" baseline="0">
                <a:solidFill>
                  <a:srgbClr val="A72126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defRPr>
            </a:lvl1pPr>
            <a:lvl2pPr marL="593725" indent="0" algn="ctr">
              <a:buNone/>
              <a:defRPr sz="2595"/>
            </a:lvl2pPr>
            <a:lvl3pPr marL="1186815" indent="0" algn="ctr">
              <a:buNone/>
              <a:defRPr sz="2335"/>
            </a:lvl3pPr>
            <a:lvl4pPr marL="1780540" indent="0" algn="ctr">
              <a:buNone/>
              <a:defRPr sz="2080"/>
            </a:lvl4pPr>
            <a:lvl5pPr marL="2374265" indent="0" algn="ctr">
              <a:buNone/>
              <a:defRPr sz="2080"/>
            </a:lvl5pPr>
            <a:lvl6pPr marL="2967355" indent="0" algn="ctr">
              <a:buNone/>
              <a:defRPr sz="2080"/>
            </a:lvl6pPr>
            <a:lvl7pPr marL="3560445" indent="0" algn="ctr">
              <a:buNone/>
              <a:defRPr sz="2080"/>
            </a:lvl7pPr>
            <a:lvl8pPr marL="4154170" indent="0" algn="ctr">
              <a:buNone/>
              <a:defRPr sz="2080"/>
            </a:lvl8pPr>
            <a:lvl9pPr marL="4747260" indent="0" algn="ctr">
              <a:buNone/>
              <a:defRPr sz="2080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7" y="141016"/>
            <a:ext cx="1655294" cy="51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586B75A-687E-405C-8A0B-8D00578BA2C3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FAB73BC-B049-4115-A692-8D63A059BFB8}" type="slidenum">
              <a:rPr lang="en-US" smtClean="0"/>
            </a:fld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37" y="141016"/>
            <a:ext cx="1655294" cy="51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anose="05020102010507070707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anose="05020102010507070707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.xml"/><Relationship Id="rId2" Type="http://schemas.openxmlformats.org/officeDocument/2006/relationships/image" Target="../media/image6.png"/><Relationship Id="rId1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7.png"/><Relationship Id="rId1" Type="http://schemas.openxmlformats.org/officeDocument/2006/relationships/tags" Target="../tags/tag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2.wdp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tags" Target="../tags/tag13.xml"/><Relationship Id="rId4" Type="http://schemas.openxmlformats.org/officeDocument/2006/relationships/image" Target="../media/image16.png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tags" Target="../tags/tag14.xml"/><Relationship Id="rId1" Type="http://schemas.openxmlformats.org/officeDocument/2006/relationships/hyperlink" Target="https://gitee.com/mindspore/mindformers/blob/dev/mindformers/models/glm2/glm2_transformer.p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github.com/suzgunmirac/BIG-Bench-Hard" TargetMode="External"/><Relationship Id="rId3" Type="http://schemas.openxmlformats.org/officeDocument/2006/relationships/hyperlink" Target="https://github.com/openai/grade-school-math" TargetMode="External"/><Relationship Id="rId2" Type="http://schemas.openxmlformats.org/officeDocument/2006/relationships/hyperlink" Target="https://cevalbenchmark.com/static/leaderboard.html" TargetMode="External"/><Relationship Id="rId1" Type="http://schemas.openxmlformats.org/officeDocument/2006/relationships/hyperlink" Target="https://github.com/hendrycks/test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6.png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6.png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1.xml"/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3.xml"/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tags" Target="../tags/tag3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35.xml"/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tags" Target="../tags/tag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tags" Target="../tags/tag3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8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32.wdp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microsoft.com/office/2007/relationships/hdphoto" Target="../media/image36.wdp"/><Relationship Id="rId3" Type="http://schemas.openxmlformats.org/officeDocument/2006/relationships/image" Target="../media/image35.png"/><Relationship Id="rId2" Type="http://schemas.microsoft.com/office/2007/relationships/hdphoto" Target="../media/image34.wdp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38.wdp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40.wdp"/><Relationship Id="rId1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4.png"/><Relationship Id="rId3" Type="http://schemas.openxmlformats.org/officeDocument/2006/relationships/tags" Target="../tags/tag39.xml"/><Relationship Id="rId2" Type="http://schemas.openxmlformats.org/officeDocument/2006/relationships/image" Target="../media/image43.png"/><Relationship Id="rId1" Type="http://schemas.openxmlformats.org/officeDocument/2006/relationships/tags" Target="../tags/tag38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6.png"/><Relationship Id="rId3" Type="http://schemas.openxmlformats.org/officeDocument/2006/relationships/tags" Target="../tags/tag41.xml"/><Relationship Id="rId2" Type="http://schemas.openxmlformats.org/officeDocument/2006/relationships/image" Target="../media/image45.png"/><Relationship Id="rId1" Type="http://schemas.openxmlformats.org/officeDocument/2006/relationships/tags" Target="../tags/tag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8.png"/><Relationship Id="rId1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tags" Target="../tags/tag46.xml"/><Relationship Id="rId4" Type="http://schemas.openxmlformats.org/officeDocument/2006/relationships/image" Target="../media/image50.png"/><Relationship Id="rId3" Type="http://schemas.openxmlformats.org/officeDocument/2006/relationships/tags" Target="../tags/tag45.xml"/><Relationship Id="rId2" Type="http://schemas.openxmlformats.org/officeDocument/2006/relationships/image" Target="../media/image49.png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3.png"/><Relationship Id="rId3" Type="http://schemas.openxmlformats.org/officeDocument/2006/relationships/tags" Target="../tags/tag48.xml"/><Relationship Id="rId2" Type="http://schemas.openxmlformats.org/officeDocument/2006/relationships/image" Target="../media/image52.png"/><Relationship Id="rId1" Type="http://schemas.openxmlformats.org/officeDocument/2006/relationships/tags" Target="../tags/tag47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github.com/mindspore-courses/step_into_llm" TargetMode="External"/><Relationship Id="rId2" Type="http://schemas.openxmlformats.org/officeDocument/2006/relationships/hyperlink" Target="https://www.mindspore.cn/install" TargetMode="External"/><Relationship Id="rId1" Type="http://schemas.openxmlformats.org/officeDocument/2006/relationships/tags" Target="../tags/tag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55.png"/><Relationship Id="rId1" Type="http://schemas.openxmlformats.org/officeDocument/2006/relationships/tags" Target="../tags/tag64.xml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7.png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9.png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image" Target="../media/image64.png"/><Relationship Id="rId4" Type="http://schemas.openxmlformats.org/officeDocument/2006/relationships/tags" Target="../tags/tag76.xml"/><Relationship Id="rId3" Type="http://schemas.openxmlformats.org/officeDocument/2006/relationships/image" Target="../media/image63.png"/><Relationship Id="rId2" Type="http://schemas.openxmlformats.org/officeDocument/2006/relationships/tags" Target="../tags/tag75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8.png"/><Relationship Id="rId15" Type="http://schemas.openxmlformats.org/officeDocument/2006/relationships/tags" Target="../tags/tag86.xml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tags" Target="../tags/tag81.xml"/><Relationship Id="rId1" Type="http://schemas.openxmlformats.org/officeDocument/2006/relationships/tags" Target="../tags/tag74.xml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2" Type="http://schemas.openxmlformats.org/officeDocument/2006/relationships/slideLayout" Target="../slideLayouts/slideLayout7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89.xml"/><Relationship Id="rId29" Type="http://schemas.openxmlformats.org/officeDocument/2006/relationships/tags" Target="../tags/tag115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8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53.xml"/><Relationship Id="rId12" Type="http://schemas.openxmlformats.org/officeDocument/2006/relationships/tags" Target="../tags/tag152.xml"/><Relationship Id="rId11" Type="http://schemas.openxmlformats.org/officeDocument/2006/relationships/tags" Target="../tags/tag151.xml"/><Relationship Id="rId10" Type="http://schemas.openxmlformats.org/officeDocument/2006/relationships/tags" Target="../tags/tag150.xml"/><Relationship Id="rId1" Type="http://schemas.openxmlformats.org/officeDocument/2006/relationships/tags" Target="../tags/tag14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428" y="3389748"/>
            <a:ext cx="57035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ChatGLM2</a:t>
            </a:r>
            <a:endParaRPr lang="zh-CN" alt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1月11日(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185035" y="1809750"/>
            <a:ext cx="7614285" cy="4092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otivation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575" y="1351340"/>
            <a:ext cx="10610850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结构的模型的推理被称作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“incremental inference”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根据当前输入预测下一个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，生成的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再加入原序列组成新的输入，以此往复，直到出现终止符或达到可生成的最大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长度。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7849" y="5626891"/>
            <a:ext cx="11195051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因此每一次预测，都需要加载一次权重，导致推理效率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较低。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之所以没有关注到，是因为之前很少做文本生成，解码序列长度也没有现阶段大模型的要求那么高。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0575" y="1548190"/>
            <a:ext cx="1061085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MQA最早是出现在2019年谷歌的一篇论文Fast Transformer Decoding: One Write-Head is All You Need。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MQA的思想其实比较简单(如果对MHA比较熟悉的话)，论文中给出的描述如下：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90574" y="2665752"/>
            <a:ext cx="10664825" cy="2436291"/>
            <a:chOff x="790575" y="3264270"/>
            <a:chExt cx="10664825" cy="243629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90575" y="3264270"/>
              <a:ext cx="10664825" cy="2436291"/>
            </a:xfrm>
            <a:prstGeom prst="rect">
              <a:avLst/>
            </a:prstGeom>
          </p:spPr>
        </p:pic>
        <p:cxnSp>
          <p:nvCxnSpPr>
            <p:cNvPr id="14" name="直接连接符 13"/>
            <p:cNvCxnSpPr/>
            <p:nvPr/>
          </p:nvCxnSpPr>
          <p:spPr>
            <a:xfrm>
              <a:off x="6330950" y="4845050"/>
              <a:ext cx="47815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901700" y="5086350"/>
              <a:ext cx="4781550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文本框 16"/>
          <p:cNvSpPr txBox="1"/>
          <p:nvPr/>
        </p:nvSpPr>
        <p:spPr>
          <a:xfrm>
            <a:off x="577849" y="5582441"/>
            <a:ext cx="11195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论文的意思是：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除了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不同的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 head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共享一份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keys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values</a:t>
            </a:r>
            <a:r>
              <a:rPr lang="zh-CN" altLang="en-US" b="0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权重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之外，其他的都是一样的。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99385" y="894715"/>
            <a:ext cx="6896100" cy="541655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43355" y="1137285"/>
            <a:ext cx="9626600" cy="5359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Multi-Head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4190" y="2012315"/>
            <a:ext cx="2531745" cy="7683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8190865" y="2012315"/>
            <a:ext cx="2656205" cy="7683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712075" y="5466715"/>
            <a:ext cx="4135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中，所有头共享一组</a:t>
            </a:r>
            <a:r>
              <a:rPr lang="en-US" altLang="zh-CN" b="1">
                <a:sym typeface="+mn-ea"/>
              </a:rPr>
              <a:t>W</a:t>
            </a:r>
            <a:r>
              <a:rPr lang="en-US" altLang="zh-CN" b="1" baseline="-25000">
                <a:sym typeface="+mn-ea"/>
              </a:rPr>
              <a:t>K</a:t>
            </a:r>
            <a:r>
              <a:rPr lang="zh-CN" altLang="en-US" b="1">
                <a:sym typeface="+mn-ea"/>
              </a:rPr>
              <a:t>和</a:t>
            </a:r>
            <a:r>
              <a:rPr lang="en-US" altLang="zh-CN" b="1">
                <a:sym typeface="+mn-ea"/>
              </a:rPr>
              <a:t>W</a:t>
            </a:r>
            <a:r>
              <a:rPr lang="en-US" altLang="zh-CN" b="1" baseline="-25000">
                <a:sym typeface="+mn-ea"/>
              </a:rPr>
              <a:t>V</a:t>
            </a:r>
            <a:r>
              <a:rPr lang="zh-CN" altLang="en-US" b="1">
                <a:sym typeface="+mn-ea"/>
              </a:rPr>
              <a:t>权重，多个不同的</a:t>
            </a:r>
            <a:r>
              <a:rPr lang="en-US" altLang="zh-CN" b="1">
                <a:sym typeface="+mn-ea"/>
              </a:rPr>
              <a:t>Q</a:t>
            </a:r>
            <a:r>
              <a:rPr lang="zh-CN" altLang="en-US" b="1">
                <a:sym typeface="+mn-ea"/>
              </a:rPr>
              <a:t>与同一组（</a:t>
            </a:r>
            <a:r>
              <a:rPr lang="en-US" altLang="zh-CN" b="1">
                <a:sym typeface="+mn-ea"/>
              </a:rPr>
              <a:t>K</a:t>
            </a:r>
            <a:r>
              <a:rPr lang="zh-CN" altLang="en-US" b="1">
                <a:sym typeface="+mn-ea"/>
              </a:rPr>
              <a:t>，</a:t>
            </a:r>
            <a:r>
              <a:rPr lang="en-US" altLang="zh-CN" b="1">
                <a:sym typeface="+mn-ea"/>
              </a:rPr>
              <a:t>V</a:t>
            </a:r>
            <a:r>
              <a:rPr lang="zh-CN" altLang="en-US" b="1">
                <a:sym typeface="+mn-ea"/>
              </a:rPr>
              <a:t>）进行运算，从而减少了</a:t>
            </a:r>
            <a:r>
              <a:rPr lang="en-US" altLang="zh-CN" b="1">
                <a:sym typeface="+mn-ea"/>
              </a:rPr>
              <a:t>KV</a:t>
            </a:r>
            <a:r>
              <a:rPr lang="zh-CN" altLang="en-US" b="1">
                <a:sym typeface="+mn-ea"/>
              </a:rPr>
              <a:t>缓存的</a:t>
            </a:r>
            <a:r>
              <a:rPr lang="zh-CN" altLang="en-US" b="1">
                <a:sym typeface="+mn-ea"/>
              </a:rPr>
              <a:t>大小</a:t>
            </a:r>
            <a:endParaRPr lang="zh-CN" altLang="en-US" b="1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403860" y="5466715"/>
            <a:ext cx="4135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MHA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中，输入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与不同组的权重相乘，得到不同组的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QKV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，也称作头；每个头中都是不同的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QKV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运算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5"/>
          <a:srcRect l="956" t="1527" r="-2970" b="-1527"/>
          <a:stretch>
            <a:fillRect/>
          </a:stretch>
        </p:blipFill>
        <p:spPr>
          <a:xfrm>
            <a:off x="3067685" y="2036445"/>
            <a:ext cx="2508250" cy="665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956" t="1527" r="-2970" b="-1527"/>
          <a:stretch>
            <a:fillRect/>
          </a:stretch>
        </p:blipFill>
        <p:spPr>
          <a:xfrm>
            <a:off x="8310880" y="2057400"/>
            <a:ext cx="2508250" cy="665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6460" y="829310"/>
            <a:ext cx="4243705" cy="52197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9" grpId="0" animBg="1"/>
      <p:bldP spid="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36600" y="2718453"/>
            <a:ext cx="4565650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现有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，每个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head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分别进行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(QK)V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注意力计算，那么这样设置的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示意图如右图所示。</a:t>
            </a:r>
            <a:endParaRPr lang="en-US" altLang="zh-CN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MHQ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的不同之处仅仅在于每个头共享相同的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权重而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不同享。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201" y="829126"/>
            <a:ext cx="5959661" cy="28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002" y="3718376"/>
            <a:ext cx="5983124" cy="282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98550" y="1669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模型效果论文对比如下：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719388" y="2270639"/>
            <a:ext cx="8486649" cy="3989952"/>
            <a:chOff x="1719388" y="2270639"/>
            <a:chExt cx="8486649" cy="398995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19388" y="2270639"/>
              <a:ext cx="8486649" cy="398995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2114550" y="4114800"/>
              <a:ext cx="8007350" cy="254000"/>
            </a:xfrm>
            <a:prstGeom prst="rect">
              <a:avLst/>
            </a:prstGeom>
            <a:solidFill>
              <a:srgbClr val="C4BAF8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1463" y="2370006"/>
            <a:ext cx="5751651" cy="4380140"/>
            <a:chOff x="3119023" y="2297741"/>
            <a:chExt cx="5751651" cy="438014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artisticPhotocopy trans="30000" detail="2"/>
                      </a14:imgEffect>
                    </a14:imgLayer>
                  </a14:imgProps>
                </a:ext>
              </a:extLst>
            </a:blip>
            <a:srcRect l="19143" t="15636" r="21240"/>
            <a:stretch>
              <a:fillRect/>
            </a:stretch>
          </p:blipFill>
          <p:spPr>
            <a:xfrm>
              <a:off x="3119023" y="2297741"/>
              <a:ext cx="5751651" cy="4380140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3346450" y="3130550"/>
              <a:ext cx="5240959" cy="254000"/>
            </a:xfrm>
            <a:prstGeom prst="rect">
              <a:avLst/>
            </a:prstGeom>
            <a:solidFill>
              <a:srgbClr val="C4BAF8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475519" y="5416827"/>
              <a:ext cx="5240959" cy="254000"/>
            </a:xfrm>
            <a:prstGeom prst="rect">
              <a:avLst/>
            </a:prstGeom>
            <a:solidFill>
              <a:srgbClr val="C4BAF8">
                <a:alpha val="20000"/>
              </a:srgb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6250540" y="2617657"/>
            <a:ext cx="4927047" cy="3332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推理速度上生成一个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分别耗时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1.7us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1.5us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分别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46us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3.8us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，说明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MHA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快很多。另外在效果上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MQA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PPL(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越小越好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有所上升，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BLEU(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越大越好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有所下降，换句话说就是效果有所下降。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rcRect l="-1047" t="-1850" r="146" b="88458"/>
          <a:stretch>
            <a:fillRect/>
          </a:stretch>
        </p:blipFill>
        <p:spPr>
          <a:xfrm>
            <a:off x="271463" y="1477030"/>
            <a:ext cx="9734550" cy="695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1700" y="1504986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生成 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2000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个字符的平均速度对比如下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7666" y="2281340"/>
            <a:ext cx="7899029" cy="33094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310"/>
            <a:ext cx="1071181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的演变：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Grouped-Query A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ttention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974090" y="1570990"/>
            <a:ext cx="10195560" cy="11988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>
              <a:lnSpc>
                <a:spcPct val="20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Grouped-Query Attention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分为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组，每组共享一对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。使得模型的质量高于 MQA，但比 MHA 更快。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4525" y="5972175"/>
            <a:ext cx="4851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Uptraining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：将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MHA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预训练模型转换为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MQA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897370" y="5971540"/>
            <a:ext cx="4851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GQA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91845" y="3169285"/>
            <a:ext cx="4377690" cy="2195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231765" y="3115945"/>
            <a:ext cx="6854190" cy="23018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9170" y="5153660"/>
            <a:ext cx="7266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参考链接：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https://gitee.com/mindspore/mindformers/blob/dev/mindformers/models/glm2/glm2_transformer.py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r="11721"/>
          <a:stretch>
            <a:fillRect/>
          </a:stretch>
        </p:blipFill>
        <p:spPr>
          <a:xfrm>
            <a:off x="633095" y="1905000"/>
            <a:ext cx="10440670" cy="24041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zh-CN" altLang="en-US" sz="4800" dirty="0"/>
              <a:t>目录</a:t>
            </a:r>
            <a:endParaRPr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ChatGLM2</a:t>
            </a:r>
            <a:r>
              <a:rPr lang="zh-CN" altLang="en-US" sz="2400" dirty="0">
                <a:solidFill>
                  <a:schemeClr val="tx1"/>
                </a:solidFill>
              </a:rPr>
              <a:t>技术解析（基于</a:t>
            </a:r>
            <a:r>
              <a:rPr lang="en-US" altLang="zh-CN" sz="2400" dirty="0">
                <a:solidFill>
                  <a:schemeClr val="tx1"/>
                </a:solidFill>
              </a:rPr>
              <a:t>ChatGLM</a:t>
            </a:r>
            <a:r>
              <a:rPr lang="zh-CN" altLang="en-US" sz="2400" dirty="0">
                <a:solidFill>
                  <a:schemeClr val="tx1"/>
                </a:solidFill>
              </a:rPr>
              <a:t>的改进点）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160" dirty="0">
                <a:solidFill>
                  <a:schemeClr val="tx1"/>
                </a:solidFill>
              </a:rPr>
              <a:t>Multi-Query A</a:t>
            </a:r>
            <a:r>
              <a:rPr lang="en-US" altLang="zh-CN" sz="2160" dirty="0">
                <a:solidFill>
                  <a:schemeClr val="tx1"/>
                </a:solidFill>
              </a:rPr>
              <a:t>ttention</a:t>
            </a:r>
            <a:endParaRPr lang="en-US" altLang="zh-CN" sz="2160" dirty="0">
              <a:solidFill>
                <a:schemeClr val="tx1"/>
              </a:solidFill>
            </a:endParaRPr>
          </a:p>
          <a:p>
            <a:pPr lvl="1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160" dirty="0">
                <a:solidFill>
                  <a:schemeClr val="tx1"/>
                </a:solidFill>
              </a:rPr>
              <a:t>Flash A</a:t>
            </a:r>
            <a:r>
              <a:rPr lang="en-US" altLang="zh-CN" sz="2160" dirty="0">
                <a:solidFill>
                  <a:schemeClr val="tx1"/>
                </a:solidFill>
              </a:rPr>
              <a:t>ttention</a:t>
            </a:r>
            <a:endParaRPr lang="en-US" altLang="zh-CN" sz="216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 ChatGLM2</a:t>
            </a:r>
            <a:r>
              <a:rPr lang="zh-CN" altLang="en-US" sz="2400" dirty="0">
                <a:solidFill>
                  <a:schemeClr val="tx1"/>
                </a:solidFill>
              </a:rPr>
              <a:t>推理部署代码</a:t>
            </a:r>
            <a:r>
              <a:rPr lang="zh-CN" altLang="en-US" sz="2400" dirty="0">
                <a:solidFill>
                  <a:schemeClr val="tx1"/>
                </a:solidFill>
              </a:rPr>
              <a:t>演示</a:t>
            </a:r>
            <a:endParaRPr lang="zh-CN" altLang="en-US" sz="2400" dirty="0">
              <a:solidFill>
                <a:schemeClr val="tx1"/>
              </a:solidFill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tx1"/>
                </a:solidFill>
              </a:rPr>
              <a:t>ChatGLM3</a:t>
            </a:r>
            <a:r>
              <a:rPr lang="zh-CN" altLang="en-US" sz="2400" dirty="0">
                <a:solidFill>
                  <a:schemeClr val="tx1"/>
                </a:solidFill>
              </a:rPr>
              <a:t>特性介绍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-6B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对比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34169" y="583471"/>
            <a:ext cx="53762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选取了部分中英文典型数据集进行了评测，以下为 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模型在 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1"/>
              </a:rPr>
              <a:t>MMLU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C-Eval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（中文）、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GSM8K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（数学）、</a:t>
            </a:r>
            <a:r>
              <a:rPr lang="en-US" altLang="zh-CN" sz="1600" b="0" i="0" u="none" strike="noStrike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BBH</a:t>
            </a:r>
            <a:r>
              <a:rPr lang="zh-CN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（英文） 上的测评结果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1734655"/>
            <a:ext cx="5694801" cy="21416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1968" y="4196447"/>
            <a:ext cx="4754093" cy="21993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1969" y="1734655"/>
            <a:ext cx="4754093" cy="2141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699" y="4196447"/>
            <a:ext cx="5694801" cy="21993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9800" y="6355283"/>
            <a:ext cx="2742200" cy="3649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7744" y="4178662"/>
            <a:ext cx="76933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otivation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7560" y="1445895"/>
            <a:ext cx="10297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的自注意力机制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(self-attention)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都与序列长度有关，所以在处理长序列的时候会变的更慢，同时内存会增长更多。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0885" y="2438400"/>
            <a:ext cx="5419090" cy="4256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33845" y="2543175"/>
            <a:ext cx="1113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000" b="1">
                <a:sym typeface="+mn-ea"/>
              </a:rPr>
              <a:t>X</a:t>
            </a:r>
            <a:r>
              <a:rPr lang="en-US" altLang="zh-CN" sz="2000" b="1">
                <a:sym typeface="+mn-ea"/>
              </a:rPr>
              <a:t>：</a:t>
            </a:r>
            <a:r>
              <a:rPr lang="en-US" altLang="zh-CN" sz="2000">
                <a:sym typeface="+mn-ea"/>
              </a:rPr>
              <a:t>Nxd</a:t>
            </a:r>
            <a:endParaRPr lang="en-US" altLang="zh-CN" sz="20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173470" y="3528695"/>
            <a:ext cx="1574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Q</a:t>
            </a:r>
            <a:r>
              <a:rPr lang="zh-CN" altLang="en-US" sz="2000" b="1">
                <a:sym typeface="+mn-ea"/>
              </a:rPr>
              <a:t>，</a:t>
            </a:r>
            <a:r>
              <a:rPr lang="en-US" altLang="zh-CN" sz="2000" b="1">
                <a:sym typeface="+mn-ea"/>
              </a:rPr>
              <a:t>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Nxd</a:t>
            </a:r>
            <a:endParaRPr lang="en-US" altLang="zh-CN" sz="2000"/>
          </a:p>
        </p:txBody>
      </p:sp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>
            <a:off x="3547110" y="4438015"/>
            <a:ext cx="2174240" cy="127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999480" y="4248150"/>
            <a:ext cx="1748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S = Q</a:t>
            </a:r>
            <a:r>
              <a:rPr lang="en-US" altLang="zh-CN" sz="2000" b="1">
                <a:sym typeface="+mn-ea"/>
              </a:rPr>
              <a:t>K</a:t>
            </a:r>
            <a:r>
              <a:rPr lang="en-US" altLang="zh-CN" sz="2000" b="1" baseline="30000">
                <a:sym typeface="+mn-ea"/>
              </a:rPr>
              <a:t>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NxN</a:t>
            </a:r>
            <a:endParaRPr lang="en-US" altLang="zh-CN" sz="2000"/>
          </a:p>
        </p:txBody>
      </p:sp>
      <p:sp>
        <p:nvSpPr>
          <p:cNvPr id="18" name="文本框 17"/>
          <p:cNvSpPr txBox="1"/>
          <p:nvPr/>
        </p:nvSpPr>
        <p:spPr>
          <a:xfrm>
            <a:off x="7957185" y="4140200"/>
            <a:ext cx="423545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储存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QK</a:t>
            </a:r>
            <a:r>
              <a:rPr lang="en-US" altLang="zh-CN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的计算结果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空间复杂度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</a:t>
            </a:r>
            <a:r>
              <a:rPr lang="en-US" altLang="zh-CN" baseline="30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19" name="直接箭头连接符 18"/>
          <p:cNvCxnSpPr/>
          <p:nvPr>
            <p:custDataLst>
              <p:tags r:id="rId6"/>
            </p:custDataLst>
          </p:nvPr>
        </p:nvCxnSpPr>
        <p:spPr>
          <a:xfrm flipV="1">
            <a:off x="5008880" y="5944235"/>
            <a:ext cx="690245" cy="889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5999480" y="5749290"/>
            <a:ext cx="26492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P = SoftMax(S)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NxN</a:t>
            </a:r>
            <a:endParaRPr lang="en-US" altLang="zh-CN" sz="2000"/>
          </a:p>
        </p:txBody>
      </p:sp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8949055" y="5563870"/>
            <a:ext cx="2827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储存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SoftMax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计算结果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,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空间复杂度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O(N</a:t>
            </a:r>
            <a:r>
              <a:rPr lang="en-US" altLang="zh-CN" baseline="3000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otivation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7560" y="1445895"/>
            <a:ext cx="102971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的自注意力机制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(self-attention)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的计算的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空间复杂度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都与序列长度有关，所以在处理长序列的时候会变的更慢，同时内存会增长更多。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0885" y="2438400"/>
            <a:ext cx="5419090" cy="4256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33845" y="2543175"/>
            <a:ext cx="11137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2000" b="1">
                <a:sym typeface="+mn-ea"/>
              </a:rPr>
              <a:t>X</a:t>
            </a:r>
            <a:r>
              <a:rPr lang="en-US" altLang="zh-CN" sz="2000" b="1">
                <a:sym typeface="+mn-ea"/>
              </a:rPr>
              <a:t>：</a:t>
            </a:r>
            <a:r>
              <a:rPr lang="en-US" altLang="zh-CN" sz="2000">
                <a:sym typeface="+mn-ea"/>
              </a:rPr>
              <a:t>Nxd</a:t>
            </a:r>
            <a:endParaRPr lang="en-US" altLang="zh-CN" sz="2000">
              <a:sym typeface="+mn-ea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6173470" y="3528695"/>
            <a:ext cx="15741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Q</a:t>
            </a:r>
            <a:r>
              <a:rPr lang="zh-CN" altLang="en-US" sz="2000" b="1">
                <a:sym typeface="+mn-ea"/>
              </a:rPr>
              <a:t>，</a:t>
            </a:r>
            <a:r>
              <a:rPr lang="en-US" altLang="zh-CN" sz="2000" b="1">
                <a:sym typeface="+mn-ea"/>
              </a:rPr>
              <a:t>K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Nxd</a:t>
            </a:r>
            <a:endParaRPr lang="en-US" altLang="zh-CN" sz="2000"/>
          </a:p>
        </p:txBody>
      </p:sp>
      <p:cxnSp>
        <p:nvCxnSpPr>
          <p:cNvPr id="8" name="直接箭头连接符 7"/>
          <p:cNvCxnSpPr/>
          <p:nvPr>
            <p:custDataLst>
              <p:tags r:id="rId4"/>
            </p:custDataLst>
          </p:nvPr>
        </p:nvCxnSpPr>
        <p:spPr>
          <a:xfrm>
            <a:off x="3547110" y="4438015"/>
            <a:ext cx="2174240" cy="1270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5999480" y="4248150"/>
            <a:ext cx="1748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ym typeface="+mn-ea"/>
              </a:rPr>
              <a:t>S = Q</a:t>
            </a:r>
            <a:r>
              <a:rPr lang="en-US" altLang="zh-CN" sz="2000" b="1">
                <a:sym typeface="+mn-ea"/>
              </a:rPr>
              <a:t>K</a:t>
            </a:r>
            <a:r>
              <a:rPr lang="en-US" altLang="zh-CN" sz="2000" b="1" baseline="30000">
                <a:sym typeface="+mn-ea"/>
              </a:rPr>
              <a:t>T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000"/>
              <a:t>NxN</a:t>
            </a:r>
            <a:endParaRPr lang="en-US" altLang="zh-CN" sz="2000"/>
          </a:p>
        </p:txBody>
      </p:sp>
      <p:graphicFrame>
        <p:nvGraphicFramePr>
          <p:cNvPr id="10" name="表格 9"/>
          <p:cNvGraphicFramePr/>
          <p:nvPr>
            <p:custDataLst>
              <p:tags r:id="rId6"/>
            </p:custDataLst>
          </p:nvPr>
        </p:nvGraphicFramePr>
        <p:xfrm>
          <a:off x="8249920" y="2830195"/>
          <a:ext cx="1465580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395"/>
                <a:gridCol w="366395"/>
                <a:gridCol w="366395"/>
                <a:gridCol w="36639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8774430" y="2367915"/>
            <a:ext cx="4165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ym typeface="+mn-ea"/>
              </a:rPr>
              <a:t>Q</a:t>
            </a:r>
            <a:endParaRPr lang="en-US" altLang="zh-CN" sz="2000" b="1">
              <a:sym typeface="+mn-ea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7"/>
            </p:custDataLst>
          </p:nvPr>
        </p:nvGraphicFramePr>
        <p:xfrm>
          <a:off x="10591800" y="2785110"/>
          <a:ext cx="1099185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6395"/>
                <a:gridCol w="366395"/>
                <a:gridCol w="36639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10846435" y="2272665"/>
            <a:ext cx="4387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ym typeface="+mn-ea"/>
              </a:rPr>
              <a:t>K</a:t>
            </a:r>
            <a:r>
              <a:rPr lang="en-US" altLang="zh-CN" sz="2000" b="1" baseline="30000">
                <a:sym typeface="+mn-ea"/>
              </a:rPr>
              <a:t>T</a:t>
            </a:r>
            <a:endParaRPr lang="en-US" altLang="zh-CN" sz="2000" b="1" baseline="30000"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9945370" y="3261360"/>
            <a:ext cx="41656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sym typeface="+mn-ea"/>
              </a:rPr>
              <a:t>x</a:t>
            </a:r>
            <a:endParaRPr lang="en-US" altLang="zh-CN" sz="2000" b="1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49920" y="4553585"/>
            <a:ext cx="334264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一共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NxN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组运算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每组运算包含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次元素相乘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时间复杂度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O(NxNxd)</a:t>
            </a:r>
            <a:endParaRPr lang="en-US" altLang="zh-CN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67020" y="6071235"/>
            <a:ext cx="6442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时间与空间复杂度均与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en-US" altLang="zh-CN" b="1" baseline="30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有关，会随着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的增长进行二次增长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>
            <a:fillRect/>
          </a:stretch>
        </p:blipFill>
        <p:spPr bwMode="auto">
          <a:xfrm>
            <a:off x="7302499" y="1930639"/>
            <a:ext cx="4403725" cy="32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4" name="文本框 3"/>
          <p:cNvSpPr txBox="1"/>
          <p:nvPr/>
        </p:nvSpPr>
        <p:spPr>
          <a:xfrm>
            <a:off x="797615" y="1827143"/>
            <a:ext cx="65874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通常的优化是针对计算复杂度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数衡量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优化会权衡模型质量和计算速度。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中考虑到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算法也是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敏感的，通过对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显存访问的改进来对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算法的实现进行优化。如图，在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中片上存储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访问速度最快，对应的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HBM(high bandwidth memory)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访问速度较慢，为了加速要尽量减少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的访问次数。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34656"/>
          <a:stretch>
            <a:fillRect/>
          </a:stretch>
        </p:blipFill>
        <p:spPr>
          <a:xfrm>
            <a:off x="1151255" y="1772285"/>
            <a:ext cx="4829810" cy="3454400"/>
          </a:xfrm>
          <a:prstGeom prst="rect">
            <a:avLst/>
          </a:prstGeom>
        </p:spPr>
      </p:pic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>
            <a:fillRect/>
          </a:stretch>
        </p:blipFill>
        <p:spPr bwMode="auto">
          <a:xfrm>
            <a:off x="7507604" y="2876154"/>
            <a:ext cx="4403725" cy="32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40105" y="1362075"/>
            <a:ext cx="78435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让我们看看通常情况下是如何访问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6221095" y="3496310"/>
            <a:ext cx="2131060" cy="45847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704215" y="4547235"/>
            <a:ext cx="1727835" cy="56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第二步：计算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096000" y="2459990"/>
            <a:ext cx="2884170" cy="66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中读取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118610" y="4173220"/>
            <a:ext cx="4191000" cy="72009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4445000" y="5111750"/>
            <a:ext cx="2940685" cy="7975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第三步：将计算好的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存入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0275" y="1915160"/>
            <a:ext cx="4251960" cy="4356735"/>
          </a:xfrm>
          <a:prstGeom prst="rect">
            <a:avLst/>
          </a:prstGeom>
        </p:spPr>
      </p:pic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>
            <a:fillRect/>
          </a:stretch>
        </p:blipFill>
        <p:spPr bwMode="auto">
          <a:xfrm>
            <a:off x="7507604" y="2876154"/>
            <a:ext cx="4403725" cy="32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40105" y="1362075"/>
            <a:ext cx="78435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让我们看看通常情况下是如何访问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4090670" y="3954780"/>
            <a:ext cx="4261485" cy="28892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654685" y="5436235"/>
            <a:ext cx="1727835" cy="56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五步：计算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334000" y="3122930"/>
            <a:ext cx="2884170" cy="66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四步：从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中读取</a:t>
            </a:r>
            <a:r>
              <a:rPr 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3763645" y="4420235"/>
            <a:ext cx="4454525" cy="13836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4520565" y="4829810"/>
            <a:ext cx="2940685" cy="7975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第六步：将计算好的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存入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0105" y="1992630"/>
            <a:ext cx="5100955" cy="4162425"/>
          </a:xfrm>
          <a:prstGeom prst="rect">
            <a:avLst/>
          </a:prstGeom>
        </p:spPr>
      </p:pic>
      <p:pic>
        <p:nvPicPr>
          <p:cNvPr id="1026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5"/>
          <a:stretch>
            <a:fillRect/>
          </a:stretch>
        </p:blipFill>
        <p:spPr bwMode="auto">
          <a:xfrm>
            <a:off x="7507604" y="2876154"/>
            <a:ext cx="4403725" cy="325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840105" y="1362075"/>
            <a:ext cx="784352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让我们看看通常情况下是如何访问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5946140" y="3319780"/>
            <a:ext cx="2406015" cy="63500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" name="圆角矩形 5"/>
          <p:cNvSpPr/>
          <p:nvPr/>
        </p:nvSpPr>
        <p:spPr>
          <a:xfrm>
            <a:off x="1367155" y="5590540"/>
            <a:ext cx="1727835" cy="5645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第八步：计算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05575" y="2291080"/>
            <a:ext cx="2884170" cy="6699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七步：从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中读取</a:t>
            </a:r>
            <a:r>
              <a:rPr 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4697095" y="4420235"/>
            <a:ext cx="3521075" cy="134048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5035550" y="5803900"/>
            <a:ext cx="2940685" cy="7975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第九步：将计算好的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存入</a:t>
            </a:r>
            <a:r>
              <a:rPr lang="en-US" altLang="zh-CN"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endParaRPr lang="en-US" altLang="zh-CN" sz="16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455670" y="4095750"/>
            <a:ext cx="4812030" cy="98044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12" grpId="0" animBg="1"/>
      <p:bldP spid="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08395" y="960755"/>
            <a:ext cx="5397500" cy="510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958215" y="1496695"/>
            <a:ext cx="5072380" cy="383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为了减少对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的读取，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计算融合为一个算子，将参与计算的矩阵送入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，来提高整体的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读写速度。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容量较小，需要将矩阵分块送入，同时动态更新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展开）。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不对中间的运算结果（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）进行存储，在反向传播过程中重新计算需要的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305550" y="3261360"/>
            <a:ext cx="5622290" cy="1483360"/>
          </a:xfrm>
          <a:prstGeom prst="roundRect">
            <a:avLst/>
          </a:prstGeom>
          <a:solidFill>
            <a:srgbClr val="C4BAF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FlashAttention</a:t>
            </a:r>
            <a:endParaRPr lang="en-US" altLang="zh-CN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月11日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569460" y="1288415"/>
            <a:ext cx="8580120" cy="4741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958215" y="1496695"/>
            <a:ext cx="5072380" cy="383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为了减少对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的读取，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计算融合为一个算子，将参与计算的矩阵送入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，来提高整体的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读写速度。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容量较小，需要将矩阵分块送入，同时动态更新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展开）。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不对中间的运算结果（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）进行存储，在反向传播过程中重新计算需要的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32971" y="312346"/>
            <a:ext cx="9480688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复习一下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GLM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采取自回归填空（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Autoregressive Blank Infilling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）框架，使得模型具有兼顾自然语言理解和文本生成的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object 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098550" y="1715135"/>
          <a:ext cx="9818370" cy="1838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9630"/>
                <a:gridCol w="2120265"/>
                <a:gridCol w="1729105"/>
                <a:gridCol w="1924685"/>
                <a:gridCol w="1924685"/>
              </a:tblGrid>
              <a:tr h="3543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算法框架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生成</a:t>
                      </a:r>
                      <a:r>
                        <a:rPr sz="1400" b="1" spc="-5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sz="14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vs.</a:t>
                      </a:r>
                      <a:r>
                        <a:rPr sz="1400" b="1" spc="-4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理解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自然语言理解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Cond.</a:t>
                      </a:r>
                      <a:r>
                        <a:rPr sz="1400" b="1" spc="-4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 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Gen.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Uncond.</a:t>
                      </a:r>
                      <a:r>
                        <a:rPr sz="1400" b="1" spc="-4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 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Gen.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BBE0E3"/>
                    </a:solidFill>
                  </a:tcPr>
                </a:tc>
              </a:tr>
              <a:tr h="3543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自回归（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GPT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单向注意力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—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—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3975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5433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自编码（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B</a:t>
                      </a:r>
                      <a:r>
                        <a:rPr sz="1400" spc="-1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E</a:t>
                      </a:r>
                      <a:r>
                        <a:rPr sz="1400" spc="-4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R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双向注意力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×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×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016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436245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编码器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-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解码器（</a:t>
                      </a:r>
                      <a:r>
                        <a:rPr sz="1400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T5</a:t>
                      </a: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编解码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—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—</a:t>
                      </a:r>
                      <a:endParaRPr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1562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33909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自回归填空（G</a:t>
                      </a:r>
                      <a:r>
                        <a:rPr sz="14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L</a:t>
                      </a:r>
                      <a:r>
                        <a:rPr sz="1400" b="1" spc="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M</a:t>
                      </a: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）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双向注意力</a:t>
                      </a:r>
                      <a:endParaRPr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4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Microsoft YaHei UI" panose="020B0503020204020204" charset="-122"/>
                        </a:rPr>
                        <a:t>√</a:t>
                      </a:r>
                      <a:endParaRPr sz="14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Microsoft YaHei UI" panose="020B0503020204020204" charset="-122"/>
                      </a:endParaRPr>
                    </a:p>
                  </a:txBody>
                  <a:tcPr marL="0" marR="0" marT="914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1F9F9"/>
                    </a:solidFill>
                  </a:tcPr>
                </a:tc>
              </a:tr>
            </a:tbl>
          </a:graphicData>
        </a:graphic>
      </p:graphicFrame>
      <p:pic>
        <p:nvPicPr>
          <p:cNvPr id="2" name="9月11日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37310" y="3703320"/>
            <a:ext cx="5622925" cy="2919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t="7870" b="4359"/>
          <a:stretch>
            <a:fillRect/>
          </a:stretch>
        </p:blipFill>
        <p:spPr>
          <a:xfrm>
            <a:off x="7835900" y="3759835"/>
            <a:ext cx="2908935" cy="29387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901700" y="1548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en-US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5"/>
          <a:stretch>
            <a:fillRect/>
          </a:stretch>
        </p:blipFill>
        <p:spPr bwMode="auto">
          <a:xfrm>
            <a:off x="1158587" y="4028902"/>
            <a:ext cx="10344322" cy="24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在这里插入图片描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1" r="3379" b="-1"/>
          <a:stretch>
            <a:fillRect/>
          </a:stretch>
        </p:blipFill>
        <p:spPr bwMode="auto">
          <a:xfrm>
            <a:off x="850899" y="2266875"/>
            <a:ext cx="10085899" cy="151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35050" y="2921338"/>
            <a:ext cx="8470900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FlashAttention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算法实现的关键在于以下三点：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tiling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展开，可以支持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的拆分并行计算，从而提升计算效率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反向过程中的重计算，减少大量的显存占用，节省显存开销。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CUDA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编程实现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fusion kernel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30551" y="714826"/>
            <a:ext cx="60951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1041400" y="1484267"/>
            <a:ext cx="250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展开</a:t>
            </a:r>
            <a:r>
              <a:rPr lang="en-US" altLang="zh-CN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(tiling)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022350" y="2069042"/>
            <a:ext cx="10147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基本softmax。在计算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的值的时候需要用到所有的 X = { x</a:t>
            </a:r>
            <a:r>
              <a:rPr lang="zh-CN" altLang="en-US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, . . . , x</a:t>
            </a:r>
            <a:r>
              <a:rPr lang="zh-CN" altLang="en-US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} 值，计算公式如下：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4841" y="2623040"/>
            <a:ext cx="10076246" cy="32924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551" y="2024025"/>
            <a:ext cx="10864850" cy="23343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0551" y="714826"/>
            <a:ext cx="60951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  <p:sp>
        <p:nvSpPr>
          <p:cNvPr id="7" name="文本框 6"/>
          <p:cNvSpPr txBox="1"/>
          <p:nvPr/>
        </p:nvSpPr>
        <p:spPr>
          <a:xfrm>
            <a:off x="1041400" y="1484267"/>
            <a:ext cx="2501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展开</a:t>
            </a:r>
            <a:r>
              <a:rPr lang="en-US" altLang="zh-CN" sz="1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(tiling)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0551" y="4287476"/>
            <a:ext cx="7645400" cy="257052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8939" y="2253708"/>
            <a:ext cx="6981825" cy="4495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9721" y="2253708"/>
            <a:ext cx="3261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safe 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基本计算示例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0551" y="714826"/>
            <a:ext cx="60951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898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safe </a:t>
            </a:r>
            <a:r>
              <a:rPr lang="en-US" altLang="zh-CN" b="0" i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softmax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tiling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计算示例（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结果跟基本计算示例一致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0400" y="2475417"/>
            <a:ext cx="7364412" cy="413175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850900" y="1721188"/>
            <a:ext cx="1082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有了softmax tiling的基础以后，在执行的时候可以对 Q 、 K 、 V 三个矩阵进行分块操作并行计算了。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6" name="Picture 2" descr="在这里插入图片描述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50" y="2205892"/>
            <a:ext cx="4170363" cy="44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016000" y="17687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反向过程中的重计算</a:t>
            </a:r>
            <a:endParaRPr lang="zh-CN" altLang="en-US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6000" y="2428439"/>
            <a:ext cx="9334500" cy="1116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类似于gradient checkpoint方法，在前向的时候把输出结果 O = softmax(QK</a:t>
            </a:r>
            <a:r>
              <a:rPr lang="zh-CN" altLang="en-US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)V 、l、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存入HBM中, 在反向时候重新计算需要的数据。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/>
          </a:p>
        </p:txBody>
      </p:sp>
      <p:pic>
        <p:nvPicPr>
          <p:cNvPr id="4098" name="Picture 2" descr="在这里插入图片描述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2"/>
          <a:stretch>
            <a:fillRect/>
          </a:stretch>
        </p:blipFill>
        <p:spPr bwMode="auto">
          <a:xfrm>
            <a:off x="990600" y="1672084"/>
            <a:ext cx="8283575" cy="471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9800" y="6355283"/>
            <a:ext cx="2742200" cy="3649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7744" y="4178662"/>
            <a:ext cx="76933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推理部署代码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4076" y="1655371"/>
            <a:ext cx="9480688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是开源中英双语对话模型 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的第二代版本，在保留了初代模型对话流畅、部署门槛较低等众多优秀特性的基础之上，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引入了如下新特性：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17116" y="3115124"/>
            <a:ext cx="9214609" cy="2226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更强大的性能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混合目标函数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+1.4T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中英标识符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更长的上下文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 Attention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上下文长度扩展到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32K+8K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多轮对话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更高效的推理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Multi-Query Attention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+INT4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量化</a:t>
            </a:r>
            <a:endParaRPr lang="en-US" altLang="zh-CN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更开放的协议</a:t>
            </a:r>
            <a:r>
              <a:rPr lang="en-US" altLang="zh-CN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对学术研究完全开发，受限商用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47623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至启智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协作平台（https://openi.pcl.ac.cn/），进行账号注册或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在最上方搜索栏中输入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“step_into_llm”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，并选择第一个搜索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6890" y="2562225"/>
            <a:ext cx="7324090" cy="3700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72780" y="1945640"/>
            <a:ext cx="2952115" cy="436626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33970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代码仓内有昇思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MindSpore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技术公开课第一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二期的课件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与实验代码，点击右上角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派生代码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按照指引填写项目名称、路径，后点击派生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3175" y="2225675"/>
            <a:ext cx="4479925" cy="4381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5971" r="3343"/>
          <a:stretch>
            <a:fillRect/>
          </a:stretch>
        </p:blipFill>
        <p:spPr>
          <a:xfrm>
            <a:off x="394335" y="2432050"/>
            <a:ext cx="7493635" cy="41751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33970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派生完成后，可在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个人中心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中找到对应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21510" y="2016760"/>
            <a:ext cx="9036685" cy="45656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339705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点击进入项目，选择云脑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调试任务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新建调试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8805" y="2159000"/>
            <a:ext cx="8284210" cy="418528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10339705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基本信息中选择智算网络集群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昇腾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，镜像选择mindspore2.0.0_cann6.3_notebook；最后点击最下方的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新建任务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r="19118"/>
          <a:stretch>
            <a:fillRect/>
          </a:stretch>
        </p:blipFill>
        <p:spPr>
          <a:xfrm>
            <a:off x="380365" y="2536190"/>
            <a:ext cx="5773420" cy="3251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332" r="13941"/>
          <a:stretch>
            <a:fillRect/>
          </a:stretch>
        </p:blipFill>
        <p:spPr>
          <a:xfrm>
            <a:off x="6358890" y="2390140"/>
            <a:ext cx="5379085" cy="3637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358890" y="5940425"/>
            <a:ext cx="5378450" cy="711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655"/>
            <a:ext cx="5568950" cy="2584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在状态变为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后，即可点击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进入调试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9.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进入任务后，导航至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home/ma-user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路径下，点击新建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terminal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，进行后续环境配置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启智社区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71285" y="1619250"/>
            <a:ext cx="5333365" cy="91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23990" y="2801620"/>
            <a:ext cx="5076825" cy="30073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443"/>
            <a:ext cx="60951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MindSpore 2.0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MindSpore Transformers dev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准备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901700" y="1780540"/>
            <a:ext cx="9178290" cy="4892675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600" dirty="0"/>
              <a:t>安装</a:t>
            </a:r>
            <a:r>
              <a:rPr lang="en-US" altLang="zh-CN" sz="1600" dirty="0" err="1"/>
              <a:t>MindSpore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MindSpore Transformers</a:t>
            </a:r>
            <a:endParaRPr lang="en-US" altLang="zh-CN" sz="1600" dirty="0"/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zh-CN" altLang="en-US" sz="1600" dirty="0"/>
              <a:t>参考：</a:t>
            </a:r>
            <a:r>
              <a:rPr lang="en-US" altLang="zh-CN" sz="1600" dirty="0">
                <a:hlinkClick r:id="rId2"/>
              </a:rPr>
              <a:t>https://www.mindspore.cn/install</a:t>
            </a:r>
            <a:endParaRPr lang="en-US" altLang="zh-CN" sz="1600" dirty="0">
              <a:hlinkClick r:id="rId2"/>
            </a:endParaRPr>
          </a:p>
          <a:p>
            <a:pPr marL="800100" lvl="1" indent="-342900" algn="l">
              <a:lnSpc>
                <a:spcPct val="150000"/>
              </a:lnSpc>
              <a:buAutoNum type="arabicPeriod"/>
            </a:pPr>
            <a:r>
              <a:rPr lang="zh-CN" altLang="en-US" sz="1600" dirty="0"/>
              <a:t>安装</a:t>
            </a:r>
            <a:r>
              <a:rPr lang="en-US" altLang="zh-CN" sz="1600" dirty="0"/>
              <a:t>MindSpore Transformers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git clone -b dev https://gitee.com/mindspore/mindformers.git</a:t>
            </a:r>
            <a:endParaRPr lang="en-US" altLang="zh-CN" sz="1600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cd </a:t>
            </a:r>
            <a:r>
              <a:rPr lang="en-US" altLang="zh-CN" sz="1600" dirty="0" err="1"/>
              <a:t>mindformers</a:t>
            </a:r>
            <a:endParaRPr lang="en-US" altLang="zh-CN" sz="1600" dirty="0"/>
          </a:p>
          <a:p>
            <a:pPr marL="1257300" lvl="2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bash build.sh</a:t>
            </a:r>
            <a:endParaRPr lang="en-US" altLang="zh-CN" sz="16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zh-CN" altLang="en-US" sz="1600" dirty="0"/>
              <a:t>（如果使用启智算力）更新</a:t>
            </a:r>
            <a:r>
              <a:rPr lang="en-US" altLang="zh-CN" sz="1600" dirty="0"/>
              <a:t>opencv-python</a:t>
            </a:r>
            <a:endParaRPr lang="en-US" altLang="zh-CN" sz="1600" dirty="0"/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pip install opencv-python install "opencv-python-headless&lt;4.3" -i https://pypi.tuna.tsinghua.edu.cn/simple</a:t>
            </a:r>
            <a:endParaRPr lang="en-US" altLang="zh-CN" sz="16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zh-CN" sz="1600" dirty="0"/>
              <a:t>cd .. &amp;&amp; git clone </a:t>
            </a:r>
            <a:r>
              <a:rPr lang="en-US" altLang="zh-CN" sz="1600" dirty="0">
                <a:hlinkClick r:id="rId3"/>
              </a:rPr>
              <a:t>https://github.com/mindspore-courses/step_into_llm</a:t>
            </a:r>
            <a:endParaRPr lang="en-US" altLang="zh-CN" sz="1600" dirty="0">
              <a:hlinkClick r:id="rId3"/>
            </a:endParaRPr>
          </a:p>
          <a:p>
            <a:pPr marL="800100" lvl="1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使用启智社区的可以</a:t>
            </a:r>
            <a:r>
              <a:rPr lang="en-US" altLang="zh-CN" sz="1600" dirty="0"/>
              <a:t>clone</a:t>
            </a:r>
            <a:r>
              <a:rPr lang="zh-CN" altLang="en-US" sz="1600" dirty="0"/>
              <a:t>自己的个人仓</a:t>
            </a:r>
            <a:endParaRPr lang="en-US" altLang="zh-CN" sz="16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zh-CN" sz="1600" dirty="0"/>
              <a:t>cd </a:t>
            </a:r>
            <a:r>
              <a:rPr lang="en-US" altLang="zh-CN" sz="1600" dirty="0" err="1"/>
              <a:t>step_into_llm</a:t>
            </a:r>
            <a:r>
              <a:rPr lang="en-US" altLang="zh-CN" sz="1600" dirty="0"/>
              <a:t>/Season2.step_into_llm/02.ChatGLM2/</a:t>
            </a:r>
            <a:endParaRPr lang="en-US" altLang="zh-CN" sz="1600" dirty="0"/>
          </a:p>
          <a:p>
            <a:pPr marL="342900" indent="-342900" algn="l">
              <a:lnSpc>
                <a:spcPct val="150000"/>
              </a:lnSpc>
              <a:buAutoNum type="arabicPeriod"/>
            </a:pPr>
            <a:r>
              <a:rPr lang="en-US" altLang="zh-CN" sz="1600" dirty="0"/>
              <a:t>python </a:t>
            </a:r>
            <a:r>
              <a:rPr lang="en-US" altLang="zh-CN" sz="1600" dirty="0"/>
              <a:t>chatglm2_demo.py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01700" y="1430443"/>
            <a:ext cx="609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可以通过如下代码调用 </a:t>
            </a: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模型来生成对话：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01700" y="8291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代码调用</a:t>
            </a:r>
            <a:endParaRPr lang="en-US" altLang="zh-CN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9127" y="1877872"/>
            <a:ext cx="9064488" cy="39703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mindformers </a:t>
            </a:r>
            <a:r>
              <a:rPr lang="en-US" altLang="zh-CN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AutoTokenizer, AutoModel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AutoTokenizer.from_pretrained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"glm2_6b"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AutoModel.from_pretrained(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"glm2_6b"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你好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prompted_inputs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.build_prompt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input_tokens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prompted_inputs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.generate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input_tokens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input_ids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max_length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tokenizer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.decode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</a:t>
            </a:r>
            <a:r>
              <a:rPr lang="en-US" altLang="zh-CN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127" y="5999848"/>
            <a:ext cx="9064488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问：你好 </a:t>
            </a:r>
            <a:endParaRPr lang="en-US" altLang="zh-CN" b="0" i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答： 你好👋！我是人工智能助手 </a:t>
            </a:r>
            <a:r>
              <a:rPr lang="en-US" altLang="zh-CN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ChatGLM2-6B</a:t>
            </a:r>
            <a:r>
              <a:rPr lang="zh-CN" altLang="en-US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，很高兴见到你，欢迎问我任何问题。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9800" y="6355283"/>
            <a:ext cx="2742200" cy="3649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7744" y="4178662"/>
            <a:ext cx="76933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ChatGLM3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84076" y="1655371"/>
            <a:ext cx="9480688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ChatGLM3-6B 是 ChatGLM3 系列中的开源模型，在保留了前两代模型对话流畅、部署门槛低等众多优秀特性的基础上，ChatGLM3-6B 引入了如下特性：</a:t>
            </a:r>
            <a:endParaRPr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9185" y="3009265"/>
            <a:ext cx="989901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更强大的基础模型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 </a:t>
            </a:r>
            <a:r>
              <a:rPr 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基础模型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ChatGLM3-6B-Base 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采用了更多样的训练数据、更充分的训练步数和更合理的训练策略。具有在 10B 以下的基础模型中最强的性能。</a:t>
            </a:r>
            <a:endParaRPr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更完整的功能支持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全新设计的 Prompt 格式</a:t>
            </a:r>
            <a:r>
              <a:rPr 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原生支持</a:t>
            </a:r>
            <a:r>
              <a:rPr b="1" dirty="0">
                <a:solidFill>
                  <a:srgbClr val="0070C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工具调用（Function Call）、代码执行（Code Interpreter）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 Agent 任务等复杂场景。</a:t>
            </a:r>
            <a:endParaRPr b="0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更全面的开源序列</a:t>
            </a:r>
            <a:r>
              <a:rPr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 ChatGLM3-6B ，基础模型 ChatGLM3-6B-Base、长文本对话模型 ChatGLM3-6B-32K</a:t>
            </a:r>
            <a:r>
              <a:rPr 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开源，亦允许免费商业</a:t>
            </a:r>
            <a:r>
              <a:rPr lang="zh-CN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使用。</a:t>
            </a:r>
            <a:endParaRPr 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172818" y="2189997"/>
            <a:ext cx="9645926" cy="2778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ChatGLM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初代模型的开发经验，全面升级了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的基座模型。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GLM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的混合目标函数，经过了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中英标识符的预训练与人类偏好对齐训练，评测结果显示，相比于初代模型，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+23%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CEval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+33%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GSM8K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+571%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+60%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）等数据集上的性能取得了大幅度的提升，在同尺寸开源模型中具有较强的竞争力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更强大的性能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全新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2670" y="1534795"/>
            <a:ext cx="9630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ChatGLM2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模型中依旧使用了自然语言的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格式，通过用户问，模型答的方式进行对话生成。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127760" y="2400300"/>
            <a:ext cx="9178290" cy="1337945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buNone/>
            </a:pPr>
            <a:r>
              <a:rPr lang="en-US" altLang="zh-CN" dirty="0"/>
              <a:t>[Round 1]</a:t>
            </a:r>
            <a:endParaRPr lang="en-US" altLang="zh-CN" dirty="0"/>
          </a:p>
          <a:p>
            <a:pPr indent="0" algn="l">
              <a:lnSpc>
                <a:spcPct val="150000"/>
              </a:lnSpc>
              <a:buNone/>
            </a:pPr>
            <a:r>
              <a:rPr lang="zh-CN" altLang="en-US" dirty="0"/>
              <a:t>问：</a:t>
            </a:r>
            <a:r>
              <a:rPr lang="en-US" altLang="zh-CN" dirty="0"/>
              <a:t>{</a:t>
            </a:r>
            <a:r>
              <a:rPr lang="zh-CN" altLang="en-US" dirty="0"/>
              <a:t>用户输入</a:t>
            </a:r>
            <a:r>
              <a:rPr lang="en-US" altLang="zh-CN" dirty="0"/>
              <a:t>}</a:t>
            </a:r>
            <a:endParaRPr lang="zh-CN" altLang="en-US" dirty="0"/>
          </a:p>
          <a:p>
            <a:pPr indent="0" algn="l">
              <a:lnSpc>
                <a:spcPct val="150000"/>
              </a:lnSpc>
              <a:buNone/>
            </a:pPr>
            <a:r>
              <a:rPr lang="zh-CN" altLang="en-US" dirty="0"/>
              <a:t>答：</a:t>
            </a:r>
            <a:r>
              <a:rPr lang="en-US" altLang="zh-CN" dirty="0"/>
              <a:t>{</a:t>
            </a:r>
            <a:r>
              <a:rPr lang="zh-CN" altLang="en-US" dirty="0"/>
              <a:t>模型输出</a:t>
            </a:r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11" name="文本框 10"/>
          <p:cNvSpPr txBox="1"/>
          <p:nvPr>
            <p:custDataLst>
              <p:tags r:id="rId2"/>
            </p:custDataLst>
          </p:nvPr>
        </p:nvSpPr>
        <p:spPr>
          <a:xfrm>
            <a:off x="1042670" y="3813810"/>
            <a:ext cx="96304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这样的设计会带来几个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进行多轮训练时操作比较复杂，不好控制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loss mask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，微调时效率会稍低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一些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无法进行原生工具调用，推理系统需要从生成的自然语言内容中解析出需要调用的工具，再进行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全新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42670" y="1814195"/>
            <a:ext cx="9630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ChatGLM3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设计了四种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special token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，用于间隔开角色之间的对话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1127760" y="2572385"/>
            <a:ext cx="9178290" cy="175323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&lt;|system|&gt;：系统信息，设计上可穿插于对话中，但目前规定仅可以出现在开头</a:t>
            </a:r>
            <a:endParaRPr lang="zh-CN" altLang="en-US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&lt;|user|&gt;：用户</a:t>
            </a:r>
            <a:r>
              <a:rPr lang="zh-CN" altLang="en-US" dirty="0"/>
              <a:t>，</a:t>
            </a:r>
            <a:r>
              <a:rPr lang="en-US" altLang="zh-CN" dirty="0"/>
              <a:t>不会连续出现多个来自 &lt;|user|&gt; 的信息</a:t>
            </a:r>
            <a:endParaRPr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&lt;|assistant|&gt;：AI 助手</a:t>
            </a:r>
            <a:r>
              <a:rPr lang="zh-CN" altLang="en-US" dirty="0"/>
              <a:t>，</a:t>
            </a:r>
            <a:r>
              <a:rPr lang="en-US" altLang="zh-CN" dirty="0"/>
              <a:t>在出现之前必须有一个来自 &lt;|user|&gt; 的信息</a:t>
            </a:r>
            <a:endParaRPr lang="en-US" altLang="zh-CN" dirty="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&lt;|observation|&gt;：外部的返回结果</a:t>
            </a:r>
            <a:r>
              <a:rPr lang="zh-CN" altLang="en-US" dirty="0"/>
              <a:t>，</a:t>
            </a:r>
            <a:r>
              <a:rPr lang="en-US" altLang="zh-CN" dirty="0"/>
              <a:t>必须在 &lt;|assistant|&gt; 的信息之后</a:t>
            </a:r>
            <a:endParaRPr lang="en-US" altLang="zh-CN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全新</a:t>
            </a:r>
            <a:r>
              <a:rPr lang="en-US" altLang="zh-CN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endParaRPr lang="zh-CN" altLang="en-US" sz="2800" b="1" i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86790" y="1405890"/>
            <a:ext cx="9630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special token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之前遵循前不间隔后间隔的方式，即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speicial token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之前不用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’\n’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隔开，后用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’\n’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隔开，组合成的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形式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如下：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049655" y="2308860"/>
            <a:ext cx="10200640" cy="2999740"/>
          </a:xfrm>
          <a:prstGeom prst="rect">
            <a:avLst/>
          </a:prstGeom>
        </p:spPr>
        <p:txBody>
          <a:bodyPr wrap="square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/>
              <a:t>&lt;|system|&gt;</a:t>
            </a:r>
            <a:endParaRPr lang="en-US" altLang="zh-CN" dirty="0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FFFF00"/>
                </a:highlight>
              </a:rPr>
              <a:t>You are ChatGLM3, a large language model trained by Zhipu.AI. Follow the user's instructions carefully. Respond using markdown.</a:t>
            </a:r>
            <a:r>
              <a:rPr lang="en-US" altLang="zh-CN" dirty="0"/>
              <a:t>&lt;|user|&gt;</a:t>
            </a:r>
            <a:endParaRPr lang="en-US" altLang="zh-CN" dirty="0">
              <a:highlight>
                <a:srgbClr val="FFFF00"/>
              </a:highlight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00FF00"/>
                </a:highlight>
              </a:rPr>
              <a:t>Hello</a:t>
            </a:r>
            <a:r>
              <a:rPr lang="en-US" altLang="zh-CN" dirty="0"/>
              <a:t>&lt;|assistant|&gt;</a:t>
            </a:r>
            <a:endParaRPr lang="en-US" altLang="zh-CN" dirty="0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FF00FF"/>
                </a:highlight>
              </a:rPr>
              <a:t>Hello, I'm ChatGLM3. What can I assist you today?</a:t>
            </a:r>
            <a:r>
              <a:rPr lang="en-US" altLang="zh-CN" dirty="0">
                <a:sym typeface="+mn-ea"/>
              </a:rPr>
              <a:t>&lt;|user|&gt;</a:t>
            </a:r>
            <a:endParaRPr lang="en-US" altLang="zh-CN" dirty="0"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highlight>
                  <a:srgbClr val="00FF00"/>
                </a:highlight>
                <a:sym typeface="+mn-ea"/>
              </a:rPr>
              <a:t>今天天气怎么样？</a:t>
            </a:r>
            <a:r>
              <a:rPr lang="en-US" altLang="zh-CN" dirty="0">
                <a:sym typeface="+mn-ea"/>
              </a:rPr>
              <a:t>&lt;|</a:t>
            </a:r>
            <a:r>
              <a:rPr lang="en-US" altLang="zh-CN" dirty="0">
                <a:sym typeface="+mn-ea"/>
              </a:rPr>
              <a:t>assistant</a:t>
            </a:r>
            <a:r>
              <a:rPr lang="en-US" altLang="zh-CN" dirty="0">
                <a:sym typeface="+mn-ea"/>
              </a:rPr>
              <a:t>|&gt;</a:t>
            </a:r>
            <a:endParaRPr lang="en-US" altLang="zh-CN" dirty="0"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highlight>
                  <a:srgbClr val="FF00FF"/>
                </a:highlight>
                <a:sym typeface="+mn-ea"/>
              </a:rPr>
              <a:t>xxxxx</a:t>
            </a:r>
            <a:endParaRPr lang="en-US" altLang="zh-CN" dirty="0">
              <a:highlight>
                <a:srgbClr val="FF00FF"/>
              </a:highlight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864350" y="3668395"/>
            <a:ext cx="4282440" cy="368300"/>
            <a:chOff x="1899" y="8083"/>
            <a:chExt cx="6744" cy="580"/>
          </a:xfrm>
        </p:grpSpPr>
        <p:sp>
          <p:nvSpPr>
            <p:cNvPr id="7" name="矩形 6"/>
            <p:cNvSpPr/>
            <p:nvPr/>
          </p:nvSpPr>
          <p:spPr>
            <a:xfrm>
              <a:off x="1899" y="8206"/>
              <a:ext cx="333" cy="333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65" y="8083"/>
              <a:ext cx="60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为系统设定的角色，对应</a:t>
              </a:r>
              <a:r>
                <a:rPr lang="en-US" altLang="zh-CN" dirty="0">
                  <a:sym typeface="+mn-ea"/>
                </a:rPr>
                <a:t>&lt;|system|&gt;</a:t>
              </a:r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64350" y="4036695"/>
            <a:ext cx="4282440" cy="368300"/>
            <a:chOff x="1899" y="8083"/>
            <a:chExt cx="6744" cy="580"/>
          </a:xfrm>
        </p:grpSpPr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1899" y="8206"/>
              <a:ext cx="333" cy="333"/>
            </a:xfrm>
            <a:prstGeom prst="rect">
              <a:avLst/>
            </a:prstGeom>
            <a:solidFill>
              <a:srgbClr val="00FF0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>
              <p:custDataLst>
                <p:tags r:id="rId4"/>
              </p:custDataLst>
            </p:nvPr>
          </p:nvSpPr>
          <p:spPr>
            <a:xfrm>
              <a:off x="2565" y="8083"/>
              <a:ext cx="60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用户</a:t>
              </a:r>
              <a:r>
                <a:rPr lang="zh-CN" altLang="en-US"/>
                <a:t>输入，对应</a:t>
              </a:r>
              <a:r>
                <a:rPr lang="en-US" altLang="zh-CN" dirty="0">
                  <a:sym typeface="+mn-ea"/>
                </a:rPr>
                <a:t>&lt;|user|&gt;</a:t>
              </a:r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864350" y="4453255"/>
            <a:ext cx="4282440" cy="368300"/>
            <a:chOff x="1899" y="8083"/>
            <a:chExt cx="6744" cy="580"/>
          </a:xfrm>
        </p:grpSpPr>
        <p:sp>
          <p:nvSpPr>
            <p:cNvPr id="14" name="矩形 13"/>
            <p:cNvSpPr/>
            <p:nvPr>
              <p:custDataLst>
                <p:tags r:id="rId5"/>
              </p:custDataLst>
            </p:nvPr>
          </p:nvSpPr>
          <p:spPr>
            <a:xfrm>
              <a:off x="1899" y="8206"/>
              <a:ext cx="333" cy="333"/>
            </a:xfrm>
            <a:prstGeom prst="rect">
              <a:avLst/>
            </a:prstGeom>
            <a:solidFill>
              <a:srgbClr val="FF00FF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>
              <p:custDataLst>
                <p:tags r:id="rId6"/>
              </p:custDataLst>
            </p:nvPr>
          </p:nvSpPr>
          <p:spPr>
            <a:xfrm>
              <a:off x="2565" y="8083"/>
              <a:ext cx="60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/>
                <a:t>模型</a:t>
              </a:r>
              <a:r>
                <a:rPr lang="zh-CN" altLang="en-US"/>
                <a:t>输出，对应</a:t>
              </a:r>
              <a:r>
                <a:rPr lang="en-US" altLang="zh-CN" dirty="0">
                  <a:sym typeface="+mn-ea"/>
                </a:rPr>
                <a:t>&lt;|assistant|&gt;</a:t>
              </a:r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49655" y="5366385"/>
            <a:ext cx="96869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之前的推理中，我们往往通过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&lt;eos&gt;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或最大序列长度来识别生成的结束。在全新的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格式下，也可以通过识别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&lt;|user|&gt;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来定位生成句子的结束，表示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助手对话结束，该进行用户输入了。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对话模式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2936240" y="795020"/>
            <a:ext cx="7546975" cy="5574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061335" y="2748280"/>
            <a:ext cx="1834515" cy="796925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72440" y="2698750"/>
            <a:ext cx="230695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对系统的角色设定，为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&lt;|system|&gt;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后接的内容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5693410" y="1753235"/>
            <a:ext cx="1834515" cy="42291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7683500" y="1753235"/>
            <a:ext cx="3816350" cy="506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用户输入，为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user|&gt;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后接的内容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5693410" y="4166235"/>
            <a:ext cx="1834515" cy="42291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7641590" y="4082415"/>
            <a:ext cx="3816350" cy="9220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模型生成的输出，为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&lt;|assistant|&gt;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后生成的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内容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工具模式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8840" y="1530985"/>
            <a:ext cx="426847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system prompt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 of dict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的形式说明可调用的工具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location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，地理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位置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unit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，温度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513070" y="908050"/>
            <a:ext cx="6475095" cy="5529580"/>
          </a:xfrm>
          <a:prstGeom prst="rect">
            <a:avLst/>
          </a:prstGeom>
        </p:spPr>
      </p:pic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5559425" y="1125855"/>
            <a:ext cx="6342380" cy="318770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5559425" y="5012690"/>
            <a:ext cx="3280410" cy="6210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930275" y="5012690"/>
            <a:ext cx="42684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模型调取对应工具，并进行参数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5559425" y="5682615"/>
            <a:ext cx="3280410" cy="37465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930275" y="5519420"/>
            <a:ext cx="42684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工具返回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052560" y="4445000"/>
            <a:ext cx="2758440" cy="19119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除了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&lt;|user|&gt;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以外，模型也可以通过识别</a:t>
            </a:r>
            <a:r>
              <a:rPr lang="en-US" altLang="zh-CN" sz="1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&lt;|observation|&gt;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来定位生成句子的结束，表示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AI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助手对话结束，该返回调用工具的输出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了。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工具模式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-98425"/>
            <a:ext cx="541464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59765" y="1355090"/>
            <a:ext cx="56089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可以在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tool_registory.py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中注册新的工具增强模型能力，具体形式为使用 @register_tool 装饰函数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6597015" y="3770630"/>
            <a:ext cx="3280410" cy="621030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6585" y="2255520"/>
            <a:ext cx="5542280" cy="40030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代码解释器模式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5790" y="1608455"/>
            <a:ext cx="72002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拥有代码执行环境，所以可以进行绘制图表，数学运算等较为复杂的任务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806009" y="0"/>
            <a:ext cx="395868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05790" y="2506980"/>
            <a:ext cx="69030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这种模式下，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&lt;|assistant|&gt;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后的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{metadata}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只有一种情况：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Interpreter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&lt;|observation|&gt;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中通过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[image]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显示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图片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32865" y="3343910"/>
            <a:ext cx="4394200" cy="33045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9428" y="3389748"/>
            <a:ext cx="57035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 Black" panose="020B0A04020102020204" pitchFamily="34" charset="0"/>
              </a:rPr>
              <a:t>Thanks</a:t>
            </a:r>
            <a:endParaRPr lang="zh-CN" altLang="en-US" sz="7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课后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小练习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01395" y="1718310"/>
            <a:ext cx="84169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运行</a:t>
            </a:r>
            <a:r>
              <a:rPr lang="en-US" altLang="zh-CN"/>
              <a:t>ChatGLM2</a:t>
            </a:r>
            <a:r>
              <a:rPr lang="zh-CN" altLang="en-US"/>
              <a:t>推理部署代码，尝试和模型进行对话；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zh-CN" altLang="en-US"/>
              <a:t>（如果出现回复不理想、</a:t>
            </a:r>
            <a:r>
              <a:rPr lang="zh-CN" altLang="en-US"/>
              <a:t>内容比较奇怪的情况，也欢迎在代码仓</a:t>
            </a:r>
            <a:r>
              <a:rPr lang="en-US" altLang="zh-CN"/>
              <a:t>issue</a:t>
            </a:r>
            <a:r>
              <a:rPr lang="zh-CN" altLang="en-US"/>
              <a:t>中进行</a:t>
            </a:r>
            <a:r>
              <a:rPr lang="zh-CN" altLang="en-US"/>
              <a:t>反馈）</a:t>
            </a:r>
            <a:endParaRPr lang="zh-CN" altLang="en-US"/>
          </a:p>
          <a:p>
            <a:pPr indent="0" fontAlgn="auto">
              <a:lnSpc>
                <a:spcPct val="150000"/>
              </a:lnSpc>
            </a:pPr>
            <a:endParaRPr lang="zh-CN" altLang="en-US"/>
          </a:p>
          <a:p>
            <a:pPr indent="0"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尝试</a:t>
            </a:r>
            <a:r>
              <a:rPr lang="en-US" altLang="zh-CN"/>
              <a:t>ChatGLM3</a:t>
            </a:r>
            <a:r>
              <a:rPr lang="zh-CN" altLang="en-US"/>
              <a:t>的各种模式</a:t>
            </a:r>
            <a:r>
              <a:rPr lang="zh-CN" altLang="en-US"/>
              <a:t>对话</a:t>
            </a: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930551" y="714826"/>
            <a:ext cx="609517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加入我们，一同学习大模型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!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课程报名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845" y="1645920"/>
            <a:ext cx="3453765" cy="3974465"/>
          </a:xfrm>
          <a:prstGeom prst="rect">
            <a:avLst/>
          </a:prstGeom>
        </p:spPr>
      </p:pic>
      <p:pic>
        <p:nvPicPr>
          <p:cNvPr id="5" name="图片 4" descr="课程代码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80" y="1720215"/>
            <a:ext cx="3342005" cy="3957955"/>
          </a:xfrm>
          <a:prstGeom prst="rect">
            <a:avLst/>
          </a:prstGeom>
        </p:spPr>
      </p:pic>
      <p:pic>
        <p:nvPicPr>
          <p:cNvPr id="6" name="图片 5" descr="课程学习群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775" y="1720215"/>
            <a:ext cx="3098800" cy="3723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37829" y="2504280"/>
            <a:ext cx="7751279" cy="2224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Flash Attention 技术，将基座模型的上下文长度（Context Length）由 ChatGLM-6B 的 2K 扩展到了 32K，并在对话阶段使用 8K 的上下文长度训练，允许更多轮次的对话。当前版本的 ChatGLM2-6B 对单轮超长文档的理解能力有限，会在后续迭代升级中着重进行优化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更长的上下文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230495" y="80010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直接箭头连接符 21"/>
          <p:cNvCxnSpPr/>
          <p:nvPr/>
        </p:nvCxnSpPr>
        <p:spPr>
          <a:xfrm>
            <a:off x="6029325" y="123571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627245" y="79756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X</a:t>
            </a:r>
            <a:endParaRPr lang="en-US" altLang="zh-CN" b="1"/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5640" y="1736090"/>
            <a:ext cx="4602480" cy="31115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64960" y="1736090"/>
            <a:ext cx="4618990" cy="318008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 flipH="1">
            <a:off x="5356225" y="1467485"/>
            <a:ext cx="14605" cy="3717925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605145" y="2931160"/>
            <a:ext cx="593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...</a:t>
            </a:r>
            <a:endParaRPr lang="en-US" altLang="zh-CN"/>
          </a:p>
        </p:txBody>
      </p:sp>
      <p:cxnSp>
        <p:nvCxnSpPr>
          <p:cNvPr id="18" name="直接连接符 17"/>
          <p:cNvCxnSpPr/>
          <p:nvPr>
            <p:custDataLst>
              <p:tags r:id="rId6"/>
            </p:custDataLst>
          </p:nvPr>
        </p:nvCxnSpPr>
        <p:spPr>
          <a:xfrm flipH="1">
            <a:off x="6525260" y="1467485"/>
            <a:ext cx="14605" cy="3717925"/>
          </a:xfrm>
          <a:prstGeom prst="line">
            <a:avLst/>
          </a:prstGeom>
          <a:ln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172970" y="131000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head 1</a:t>
            </a:r>
            <a:endParaRPr lang="en-US" altLang="zh-CN" sz="2000" b="1"/>
          </a:p>
        </p:txBody>
      </p:sp>
      <p:sp>
        <p:nvSpPr>
          <p:cNvPr id="37" name="文本框 36"/>
          <p:cNvSpPr txBox="1"/>
          <p:nvPr>
            <p:custDataLst>
              <p:tags r:id="rId7"/>
            </p:custDataLst>
          </p:nvPr>
        </p:nvSpPr>
        <p:spPr>
          <a:xfrm>
            <a:off x="8462010" y="1310005"/>
            <a:ext cx="1624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 b="1"/>
              <a:t>head </a:t>
            </a:r>
            <a:r>
              <a:rPr lang="en-US" altLang="zh-CN" sz="2000" b="1"/>
              <a:t>n</a:t>
            </a:r>
            <a:endParaRPr lang="en-US" altLang="zh-CN" sz="2000" b="1"/>
          </a:p>
        </p:txBody>
      </p:sp>
      <p:cxnSp>
        <p:nvCxnSpPr>
          <p:cNvPr id="42" name="直接箭头连接符 41"/>
          <p:cNvCxnSpPr/>
          <p:nvPr>
            <p:custDataLst>
              <p:tags r:id="rId8"/>
            </p:custDataLst>
          </p:nvPr>
        </p:nvCxnSpPr>
        <p:spPr>
          <a:xfrm>
            <a:off x="4203700" y="5073650"/>
            <a:ext cx="603885" cy="27051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>
            <p:custDataLst>
              <p:tags r:id="rId9"/>
            </p:custDataLst>
          </p:nvPr>
        </p:nvCxnSpPr>
        <p:spPr>
          <a:xfrm flipH="1">
            <a:off x="7595235" y="5062220"/>
            <a:ext cx="541655" cy="28765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>
            <p:custDataLst>
              <p:tags r:id="rId10"/>
            </p:custDataLst>
          </p:nvPr>
        </p:nvSpPr>
        <p:spPr>
          <a:xfrm>
            <a:off x="5265420" y="518350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concat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45" name="圆角矩形 44"/>
          <p:cNvSpPr/>
          <p:nvPr>
            <p:custDataLst>
              <p:tags r:id="rId11"/>
            </p:custDataLst>
          </p:nvPr>
        </p:nvSpPr>
        <p:spPr>
          <a:xfrm>
            <a:off x="5281930" y="582676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O</a:t>
            </a:r>
            <a:endParaRPr lang="en-US" altLang="zh-CN" b="1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48" name="直接箭头连接符 47"/>
          <p:cNvCxnSpPr/>
          <p:nvPr>
            <p:custDataLst>
              <p:tags r:id="rId12"/>
            </p:custDataLst>
          </p:nvPr>
        </p:nvCxnSpPr>
        <p:spPr>
          <a:xfrm>
            <a:off x="6140450" y="560768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0" name="表格 49"/>
          <p:cNvGraphicFramePr/>
          <p:nvPr>
            <p:custDataLst>
              <p:tags r:id="rId13"/>
            </p:custDataLst>
          </p:nvPr>
        </p:nvGraphicFramePr>
        <p:xfrm>
          <a:off x="5230495" y="640080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23850"/>
                <a:gridCol w="3683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文本框 50"/>
          <p:cNvSpPr txBox="1"/>
          <p:nvPr>
            <p:custDataLst>
              <p:tags r:id="rId14"/>
            </p:custDataLst>
          </p:nvPr>
        </p:nvSpPr>
        <p:spPr>
          <a:xfrm>
            <a:off x="4627245" y="6309995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y</a:t>
            </a:r>
            <a:endParaRPr lang="en-US" altLang="zh-CN" b="1"/>
          </a:p>
        </p:txBody>
      </p:sp>
      <p:sp>
        <p:nvSpPr>
          <p:cNvPr id="52" name="矩形 51"/>
          <p:cNvSpPr/>
          <p:nvPr/>
        </p:nvSpPr>
        <p:spPr>
          <a:xfrm>
            <a:off x="9124950" y="-65405"/>
            <a:ext cx="3154045" cy="12217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371725" y="1715135"/>
            <a:ext cx="2858770" cy="75819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230495" y="77724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圆角矩形 2"/>
          <p:cNvSpPr/>
          <p:nvPr/>
        </p:nvSpPr>
        <p:spPr>
          <a:xfrm>
            <a:off x="2597150" y="147320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</a:rPr>
              <a:t>Q</a:t>
            </a:r>
            <a:endParaRPr lang="en-US" altLang="zh-CN" b="1" baseline="-2500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5230495" y="146875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K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7863840" y="146875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V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graphicFrame>
        <p:nvGraphicFramePr>
          <p:cNvPr id="7" name="表格 6"/>
          <p:cNvGraphicFramePr/>
          <p:nvPr>
            <p:custDataLst>
              <p:tags r:id="rId4"/>
            </p:custDataLst>
          </p:nvPr>
        </p:nvGraphicFramePr>
        <p:xfrm>
          <a:off x="2597150" y="229108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>
            <p:custDataLst>
              <p:tags r:id="rId5"/>
            </p:custDataLst>
          </p:nvPr>
        </p:nvGraphicFramePr>
        <p:xfrm>
          <a:off x="5230495" y="229108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>
            <p:custDataLst>
              <p:tags r:id="rId6"/>
            </p:custDataLst>
          </p:nvPr>
        </p:nvGraphicFramePr>
        <p:xfrm>
          <a:off x="7863840" y="229108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>
            <a:off x="3828415" y="297497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matmul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3828415" y="363855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scaling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>
            <p:custDataLst>
              <p:tags r:id="rId9"/>
            </p:custDataLst>
          </p:nvPr>
        </p:nvSpPr>
        <p:spPr>
          <a:xfrm>
            <a:off x="3828415" y="489902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softmax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>
            <p:custDataLst>
              <p:tags r:id="rId10"/>
            </p:custDataLst>
          </p:nvPr>
        </p:nvSpPr>
        <p:spPr>
          <a:xfrm>
            <a:off x="5923915" y="550100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matmul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20" name="圆角矩形 19"/>
          <p:cNvSpPr/>
          <p:nvPr>
            <p:custDataLst>
              <p:tags r:id="rId11"/>
            </p:custDataLst>
          </p:nvPr>
        </p:nvSpPr>
        <p:spPr>
          <a:xfrm>
            <a:off x="3828415" y="426847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mask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92825" y="113093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>
            <p:custDataLst>
              <p:tags r:id="rId12"/>
            </p:custDataLst>
          </p:nvPr>
        </p:nvCxnSpPr>
        <p:spPr>
          <a:xfrm>
            <a:off x="3458845" y="198120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>
            <p:custDataLst>
              <p:tags r:id="rId13"/>
            </p:custDataLst>
          </p:nvPr>
        </p:nvCxnSpPr>
        <p:spPr>
          <a:xfrm>
            <a:off x="6085840" y="197929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4"/>
            </p:custDataLst>
          </p:nvPr>
        </p:nvCxnSpPr>
        <p:spPr>
          <a:xfrm>
            <a:off x="8744585" y="199644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>
            <p:custDataLst>
              <p:tags r:id="rId15"/>
            </p:custDataLst>
          </p:nvPr>
        </p:nvCxnSpPr>
        <p:spPr>
          <a:xfrm>
            <a:off x="3578860" y="2688590"/>
            <a:ext cx="518795" cy="22733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>
            <p:custDataLst>
              <p:tags r:id="rId16"/>
            </p:custDataLst>
          </p:nvPr>
        </p:nvCxnSpPr>
        <p:spPr>
          <a:xfrm flipH="1">
            <a:off x="5085080" y="2710815"/>
            <a:ext cx="549275" cy="21971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>
            <p:custDataLst>
              <p:tags r:id="rId17"/>
            </p:custDataLst>
          </p:nvPr>
        </p:nvCxnSpPr>
        <p:spPr>
          <a:xfrm>
            <a:off x="4658995" y="341058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>
            <p:custDataLst>
              <p:tags r:id="rId18"/>
            </p:custDataLst>
          </p:nvPr>
        </p:nvCxnSpPr>
        <p:spPr>
          <a:xfrm>
            <a:off x="4665980" y="403606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19"/>
            </p:custDataLst>
          </p:nvPr>
        </p:nvCxnSpPr>
        <p:spPr>
          <a:xfrm>
            <a:off x="4672965" y="470598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20"/>
            </p:custDataLst>
          </p:nvPr>
        </p:nvCxnSpPr>
        <p:spPr>
          <a:xfrm>
            <a:off x="4978400" y="5501005"/>
            <a:ext cx="518795" cy="22733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21"/>
            </p:custDataLst>
          </p:nvPr>
        </p:nvCxnSpPr>
        <p:spPr>
          <a:xfrm flipH="1">
            <a:off x="7800340" y="2887345"/>
            <a:ext cx="951230" cy="292862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22"/>
            </p:custDataLst>
          </p:nvPr>
        </p:nvCxnSpPr>
        <p:spPr>
          <a:xfrm>
            <a:off x="6755130" y="605218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4" name="表格 33"/>
          <p:cNvGraphicFramePr/>
          <p:nvPr>
            <p:custDataLst>
              <p:tags r:id="rId23"/>
            </p:custDataLst>
          </p:nvPr>
        </p:nvGraphicFramePr>
        <p:xfrm>
          <a:off x="5923915" y="6365240"/>
          <a:ext cx="173037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75"/>
                <a:gridCol w="346075"/>
                <a:gridCol w="346075"/>
                <a:gridCol w="346075"/>
                <a:gridCol w="34607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表格 34"/>
          <p:cNvGraphicFramePr/>
          <p:nvPr>
            <p:custDataLst>
              <p:tags r:id="rId24"/>
            </p:custDataLst>
          </p:nvPr>
        </p:nvGraphicFramePr>
        <p:xfrm>
          <a:off x="2925445" y="3301365"/>
          <a:ext cx="384810" cy="38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"/>
              </a:tblGrid>
              <a:tr h="3841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36" name="文本框 35"/>
          <p:cNvSpPr txBox="1"/>
          <p:nvPr/>
        </p:nvSpPr>
        <p:spPr>
          <a:xfrm>
            <a:off x="4582795" y="77470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X</a:t>
            </a:r>
            <a:endParaRPr lang="en-US" altLang="zh-CN" b="1"/>
          </a:p>
        </p:txBody>
      </p:sp>
      <p:sp>
        <p:nvSpPr>
          <p:cNvPr id="38" name="文本框 37"/>
          <p:cNvSpPr txBox="1"/>
          <p:nvPr>
            <p:custDataLst>
              <p:tags r:id="rId25"/>
            </p:custDataLst>
          </p:nvPr>
        </p:nvSpPr>
        <p:spPr>
          <a:xfrm>
            <a:off x="1958340" y="2281555"/>
            <a:ext cx="48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Q</a:t>
            </a:r>
            <a:endParaRPr lang="en-US" altLang="zh-CN" b="1" baseline="-25000"/>
          </a:p>
        </p:txBody>
      </p:sp>
      <p:sp>
        <p:nvSpPr>
          <p:cNvPr id="39" name="文本框 38"/>
          <p:cNvSpPr txBox="1"/>
          <p:nvPr>
            <p:custDataLst>
              <p:tags r:id="rId26"/>
            </p:custDataLst>
          </p:nvPr>
        </p:nvSpPr>
        <p:spPr>
          <a:xfrm>
            <a:off x="4658360" y="228600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K</a:t>
            </a:r>
            <a:endParaRPr lang="en-US" altLang="zh-CN" b="1" baseline="-25000"/>
          </a:p>
        </p:txBody>
      </p:sp>
      <p:sp>
        <p:nvSpPr>
          <p:cNvPr id="40" name="文本框 39"/>
          <p:cNvSpPr txBox="1"/>
          <p:nvPr>
            <p:custDataLst>
              <p:tags r:id="rId27"/>
            </p:custDataLst>
          </p:nvPr>
        </p:nvSpPr>
        <p:spPr>
          <a:xfrm>
            <a:off x="7322185" y="229108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V</a:t>
            </a:r>
            <a:endParaRPr lang="en-US" altLang="zh-CN" b="1" baseline="-25000"/>
          </a:p>
        </p:txBody>
      </p:sp>
      <p:sp>
        <p:nvSpPr>
          <p:cNvPr id="41" name="文本框 40"/>
          <p:cNvSpPr txBox="1"/>
          <p:nvPr>
            <p:custDataLst>
              <p:tags r:id="rId28"/>
            </p:custDataLst>
          </p:nvPr>
        </p:nvSpPr>
        <p:spPr>
          <a:xfrm>
            <a:off x="1657985" y="3327400"/>
            <a:ext cx="117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S = QK</a:t>
            </a:r>
            <a:r>
              <a:rPr lang="en-US" altLang="zh-CN" b="1" baseline="30000"/>
              <a:t>T</a:t>
            </a:r>
            <a:endParaRPr lang="en-US" altLang="zh-CN" b="1" baseline="30000"/>
          </a:p>
        </p:txBody>
      </p:sp>
      <p:graphicFrame>
        <p:nvGraphicFramePr>
          <p:cNvPr id="46" name="表格 45"/>
          <p:cNvGraphicFramePr/>
          <p:nvPr>
            <p:custDataLst>
              <p:tags r:id="rId29"/>
            </p:custDataLst>
          </p:nvPr>
        </p:nvGraphicFramePr>
        <p:xfrm>
          <a:off x="4481195" y="5546090"/>
          <a:ext cx="384810" cy="384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810"/>
              </a:tblGrid>
              <a:tr h="3841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7" name="文本框 46"/>
          <p:cNvSpPr txBox="1"/>
          <p:nvPr>
            <p:custDataLst>
              <p:tags r:id="rId30"/>
            </p:custDataLst>
          </p:nvPr>
        </p:nvSpPr>
        <p:spPr>
          <a:xfrm>
            <a:off x="3252470" y="5529580"/>
            <a:ext cx="117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P</a:t>
            </a:r>
            <a:endParaRPr lang="en-US" altLang="zh-CN" b="1" baseline="-25000"/>
          </a:p>
        </p:txBody>
      </p:sp>
      <p:graphicFrame>
        <p:nvGraphicFramePr>
          <p:cNvPr id="15" name="表格 14"/>
          <p:cNvGraphicFramePr/>
          <p:nvPr>
            <p:custDataLst>
              <p:tags r:id="rId31"/>
            </p:custDataLst>
          </p:nvPr>
        </p:nvGraphicFramePr>
        <p:xfrm>
          <a:off x="6474460" y="4572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597150" y="166878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</a:rPr>
              <a:t>Q</a:t>
            </a:r>
            <a:endParaRPr lang="en-US" altLang="zh-CN" b="1" baseline="-2500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5230495" y="166433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K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7863840" y="166433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V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3"/>
            </p:custDataLst>
          </p:nvPr>
        </p:nvSpPr>
        <p:spPr>
          <a:xfrm>
            <a:off x="3926205" y="382460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matmul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6" name="圆角矩形 15"/>
          <p:cNvSpPr/>
          <p:nvPr>
            <p:custDataLst>
              <p:tags r:id="rId4"/>
            </p:custDataLst>
          </p:nvPr>
        </p:nvSpPr>
        <p:spPr>
          <a:xfrm>
            <a:off x="3926205" y="455676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softmax</a:t>
            </a:r>
            <a:endParaRPr lang="en-US" altLang="zh-CN" b="1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>
            <p:custDataLst>
              <p:tags r:id="rId5"/>
            </p:custDataLst>
          </p:nvPr>
        </p:nvSpPr>
        <p:spPr>
          <a:xfrm>
            <a:off x="5923915" y="529145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  <a:sym typeface="+mn-ea"/>
              </a:rPr>
              <a:t>matmul</a:t>
            </a:r>
            <a:endParaRPr lang="en-US" altLang="zh-CN" b="1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92825" y="124968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>
            <p:custDataLst>
              <p:tags r:id="rId6"/>
            </p:custDataLst>
          </p:nvPr>
        </p:nvCxnSpPr>
        <p:spPr>
          <a:xfrm>
            <a:off x="4770755" y="432879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>
            <p:custDataLst>
              <p:tags r:id="rId7"/>
            </p:custDataLst>
          </p:nvPr>
        </p:nvCxnSpPr>
        <p:spPr>
          <a:xfrm>
            <a:off x="4978400" y="5501005"/>
            <a:ext cx="518795" cy="22733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>
            <p:custDataLst>
              <p:tags r:id="rId8"/>
            </p:custDataLst>
          </p:nvPr>
        </p:nvCxnSpPr>
        <p:spPr>
          <a:xfrm flipH="1">
            <a:off x="7907655" y="3824605"/>
            <a:ext cx="664845" cy="1614170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9"/>
            </p:custDataLst>
          </p:nvPr>
        </p:nvCxnSpPr>
        <p:spPr>
          <a:xfrm>
            <a:off x="6755130" y="592645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582795" y="77470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X</a:t>
            </a:r>
            <a:endParaRPr lang="en-US" altLang="zh-CN" b="1"/>
          </a:p>
        </p:txBody>
      </p:sp>
      <p:sp>
        <p:nvSpPr>
          <p:cNvPr id="38" name="文本框 37"/>
          <p:cNvSpPr txBox="1"/>
          <p:nvPr>
            <p:custDataLst>
              <p:tags r:id="rId10"/>
            </p:custDataLst>
          </p:nvPr>
        </p:nvSpPr>
        <p:spPr>
          <a:xfrm>
            <a:off x="1958340" y="2127885"/>
            <a:ext cx="48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Q</a:t>
            </a:r>
            <a:endParaRPr lang="en-US" altLang="zh-CN" b="1" baseline="-25000"/>
          </a:p>
        </p:txBody>
      </p:sp>
      <p:sp>
        <p:nvSpPr>
          <p:cNvPr id="39" name="文本框 38"/>
          <p:cNvSpPr txBox="1"/>
          <p:nvPr>
            <p:custDataLst>
              <p:tags r:id="rId11"/>
            </p:custDataLst>
          </p:nvPr>
        </p:nvSpPr>
        <p:spPr>
          <a:xfrm>
            <a:off x="4658360" y="21323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K</a:t>
            </a:r>
            <a:endParaRPr lang="en-US" altLang="zh-CN" b="1" baseline="-25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322185" y="213741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V</a:t>
            </a:r>
            <a:endParaRPr lang="en-US" altLang="zh-CN" b="1" baseline="-25000"/>
          </a:p>
        </p:txBody>
      </p:sp>
      <p:sp>
        <p:nvSpPr>
          <p:cNvPr id="41" name="文本框 40"/>
          <p:cNvSpPr txBox="1"/>
          <p:nvPr>
            <p:custDataLst>
              <p:tags r:id="rId13"/>
            </p:custDataLst>
          </p:nvPr>
        </p:nvSpPr>
        <p:spPr>
          <a:xfrm>
            <a:off x="1115695" y="3939540"/>
            <a:ext cx="117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S = QK</a:t>
            </a:r>
            <a:r>
              <a:rPr lang="en-US" altLang="zh-CN" b="1" baseline="30000"/>
              <a:t>T</a:t>
            </a:r>
            <a:endParaRPr lang="en-US" altLang="zh-CN" b="1" baseline="30000"/>
          </a:p>
        </p:txBody>
      </p:sp>
      <p:sp>
        <p:nvSpPr>
          <p:cNvPr id="47" name="文本框 46"/>
          <p:cNvSpPr txBox="1"/>
          <p:nvPr>
            <p:custDataLst>
              <p:tags r:id="rId14"/>
            </p:custDataLst>
          </p:nvPr>
        </p:nvSpPr>
        <p:spPr>
          <a:xfrm>
            <a:off x="4378960" y="5086350"/>
            <a:ext cx="875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P</a:t>
            </a:r>
            <a:endParaRPr lang="en-US" altLang="zh-CN" b="1" baseline="-25000"/>
          </a:p>
        </p:txBody>
      </p:sp>
      <p:graphicFrame>
        <p:nvGraphicFramePr>
          <p:cNvPr id="15" name="表格 14"/>
          <p:cNvGraphicFramePr/>
          <p:nvPr>
            <p:custDataLst>
              <p:tags r:id="rId15"/>
            </p:custDataLst>
          </p:nvPr>
        </p:nvGraphicFramePr>
        <p:xfrm>
          <a:off x="5923915" y="6286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16"/>
            </p:custDataLst>
          </p:nvPr>
        </p:nvGraphicFramePr>
        <p:xfrm>
          <a:off x="3318510" y="224917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17"/>
            </p:custDataLst>
          </p:nvPr>
        </p:nvGraphicFramePr>
        <p:xfrm>
          <a:off x="5965825" y="225361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18"/>
            </p:custDataLst>
          </p:nvPr>
        </p:nvGraphicFramePr>
        <p:xfrm>
          <a:off x="8572500" y="221297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19"/>
            </p:custDataLst>
          </p:nvPr>
        </p:nvGraphicFramePr>
        <p:xfrm>
          <a:off x="2441575" y="3832225"/>
          <a:ext cx="1049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885"/>
                <a:gridCol w="349885"/>
                <a:gridCol w="34988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20"/>
            </p:custDataLst>
          </p:nvPr>
        </p:nvGraphicFramePr>
        <p:xfrm>
          <a:off x="8615680" y="551815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>
            <p:custDataLst>
              <p:tags r:id="rId21"/>
            </p:custDataLst>
          </p:nvPr>
        </p:nvSpPr>
        <p:spPr>
          <a:xfrm>
            <a:off x="6151245" y="6247130"/>
            <a:ext cx="1170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</a:t>
            </a:r>
            <a:endParaRPr lang="en-US" altLang="zh-CN" b="1" baseline="-25000"/>
          </a:p>
        </p:txBody>
      </p:sp>
      <p:cxnSp>
        <p:nvCxnSpPr>
          <p:cNvPr id="42" name="直接箭头连接符 41"/>
          <p:cNvCxnSpPr/>
          <p:nvPr>
            <p:custDataLst>
              <p:tags r:id="rId22"/>
            </p:custDataLst>
          </p:nvPr>
        </p:nvCxnSpPr>
        <p:spPr>
          <a:xfrm>
            <a:off x="3822700" y="3559810"/>
            <a:ext cx="535940" cy="13398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>
            <p:custDataLst>
              <p:tags r:id="rId23"/>
            </p:custDataLst>
          </p:nvPr>
        </p:nvCxnSpPr>
        <p:spPr>
          <a:xfrm flipH="1">
            <a:off x="5297170" y="3531235"/>
            <a:ext cx="521970" cy="16954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2597150" y="1668780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b="1">
                <a:solidFill>
                  <a:schemeClr val="tx1"/>
                </a:solidFill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</a:rPr>
              <a:t>Q</a:t>
            </a:r>
            <a:endParaRPr lang="en-US" altLang="zh-CN" b="1" baseline="-2500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5230495" y="166433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K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7863840" y="1664335"/>
            <a:ext cx="1668780" cy="4832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b="1">
                <a:solidFill>
                  <a:schemeClr val="tx1"/>
                </a:solidFill>
                <a:sym typeface="+mn-ea"/>
              </a:rPr>
              <a:t>W</a:t>
            </a:r>
            <a:r>
              <a:rPr lang="en-US" altLang="zh-CN" b="1" baseline="-25000">
                <a:solidFill>
                  <a:schemeClr val="tx1"/>
                </a:solidFill>
                <a:sym typeface="+mn-ea"/>
              </a:rPr>
              <a:t>V</a:t>
            </a:r>
            <a:endParaRPr lang="en-US" altLang="zh-CN" b="1" baseline="-25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92825" y="1249680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>
            <p:custDataLst>
              <p:tags r:id="rId3"/>
            </p:custDataLst>
          </p:nvPr>
        </p:nvCxnSpPr>
        <p:spPr>
          <a:xfrm>
            <a:off x="6204585" y="4819015"/>
            <a:ext cx="6985" cy="285115"/>
          </a:xfrm>
          <a:prstGeom prst="straightConnector1">
            <a:avLst/>
          </a:prstGeom>
          <a:ln w="28575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4582795" y="774700"/>
            <a:ext cx="395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X</a:t>
            </a:r>
            <a:endParaRPr lang="en-US" altLang="zh-CN" b="1"/>
          </a:p>
        </p:txBody>
      </p:sp>
      <p:sp>
        <p:nvSpPr>
          <p:cNvPr id="38" name="文本框 37"/>
          <p:cNvSpPr txBox="1"/>
          <p:nvPr>
            <p:custDataLst>
              <p:tags r:id="rId4"/>
            </p:custDataLst>
          </p:nvPr>
        </p:nvSpPr>
        <p:spPr>
          <a:xfrm>
            <a:off x="1958340" y="2127885"/>
            <a:ext cx="483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Q</a:t>
            </a:r>
            <a:endParaRPr lang="en-US" altLang="zh-CN" b="1" baseline="-25000"/>
          </a:p>
        </p:txBody>
      </p:sp>
      <p:sp>
        <p:nvSpPr>
          <p:cNvPr id="39" name="文本框 38"/>
          <p:cNvSpPr txBox="1"/>
          <p:nvPr>
            <p:custDataLst>
              <p:tags r:id="rId5"/>
            </p:custDataLst>
          </p:nvPr>
        </p:nvSpPr>
        <p:spPr>
          <a:xfrm>
            <a:off x="4658360" y="213233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K</a:t>
            </a:r>
            <a:endParaRPr lang="en-US" altLang="zh-CN" b="1" baseline="-25000"/>
          </a:p>
        </p:txBody>
      </p:sp>
      <p:sp>
        <p:nvSpPr>
          <p:cNvPr id="40" name="文本框 39"/>
          <p:cNvSpPr txBox="1"/>
          <p:nvPr>
            <p:custDataLst>
              <p:tags r:id="rId6"/>
            </p:custDataLst>
          </p:nvPr>
        </p:nvSpPr>
        <p:spPr>
          <a:xfrm>
            <a:off x="7322185" y="2137410"/>
            <a:ext cx="44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V</a:t>
            </a:r>
            <a:endParaRPr lang="en-US" altLang="zh-CN" b="1" baseline="-25000"/>
          </a:p>
        </p:txBody>
      </p:sp>
      <p:graphicFrame>
        <p:nvGraphicFramePr>
          <p:cNvPr id="15" name="表格 14"/>
          <p:cNvGraphicFramePr/>
          <p:nvPr>
            <p:custDataLst>
              <p:tags r:id="rId7"/>
            </p:custDataLst>
          </p:nvPr>
        </p:nvGraphicFramePr>
        <p:xfrm>
          <a:off x="5923915" y="6286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8"/>
            </p:custDataLst>
          </p:nvPr>
        </p:nvGraphicFramePr>
        <p:xfrm>
          <a:off x="3318510" y="224917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>
            <p:custDataLst>
              <p:tags r:id="rId9"/>
            </p:custDataLst>
          </p:nvPr>
        </p:nvGraphicFramePr>
        <p:xfrm>
          <a:off x="5965825" y="225361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>
            <p:custDataLst>
              <p:tags r:id="rId10"/>
            </p:custDataLst>
          </p:nvPr>
        </p:nvGraphicFramePr>
        <p:xfrm>
          <a:off x="8572500" y="2212975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>
            <p:custDataLst>
              <p:tags r:id="rId11"/>
            </p:custDataLst>
          </p:nvPr>
        </p:nvGraphicFramePr>
        <p:xfrm>
          <a:off x="6058535" y="5149850"/>
          <a:ext cx="287655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5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5465445" y="5472430"/>
            <a:ext cx="500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O</a:t>
            </a:r>
            <a:endParaRPr lang="en-US" altLang="zh-CN" b="1" baseline="-25000"/>
          </a:p>
        </p:txBody>
      </p:sp>
      <p:sp>
        <p:nvSpPr>
          <p:cNvPr id="13" name="圆角矩形 12"/>
          <p:cNvSpPr/>
          <p:nvPr>
            <p:custDataLst>
              <p:tags r:id="rId13"/>
            </p:custDataLst>
          </p:nvPr>
        </p:nvSpPr>
        <p:spPr>
          <a:xfrm>
            <a:off x="3391535" y="3564890"/>
            <a:ext cx="5622290" cy="1145540"/>
          </a:xfrm>
          <a:prstGeom prst="roundRect">
            <a:avLst/>
          </a:prstGeom>
          <a:solidFill>
            <a:srgbClr val="C4BAF8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FlashAttention</a:t>
            </a:r>
            <a:endParaRPr lang="en-US" altLang="zh-CN" sz="28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377812" y="2814793"/>
            <a:ext cx="8705435" cy="1670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 Multi-Query Attention 技术，ChatGLM2-6B 有更高效的推理速度和更低的显存占用：在官方的模型实现下，推理速度相比初代提升了 42%，INT4 量化下，6G 显存支持的对话长度由 1K 提升到了 8K。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更高效的推理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25681" y="3266158"/>
            <a:ext cx="8889310" cy="562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ChatGLM2-6B </a:t>
            </a:r>
            <a:r>
              <a:rPr lang="zh-CN" altLang="en-US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权重对学术研究完全开放，在获得官方的书面许可后，亦允许商业使用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0551" y="714826"/>
            <a:ext cx="60951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更开放的协议</a:t>
            </a:r>
            <a:endParaRPr lang="zh-CN" altLang="en-US" sz="2800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9449800" y="6355283"/>
            <a:ext cx="2742200" cy="3649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117744" y="4178662"/>
            <a:ext cx="7693395" cy="532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44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ulti-Query Attention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357a4378-933c-4599-b816-0b218b431efe}"/>
  <p:tag name="KSO_WM_BEAUTIFY_FLAG" val=""/>
  <p:tag name="TABLE_ENDDRAG_ORIGIN_RECT" val="773*144"/>
  <p:tag name="TABLE_ENDDRAG_RECT" val="91*145*773*144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UNIT_TABLE_BEAUTIFY" val="smartTable{d17cdcf4-11fa-4a7a-b5de-90cc3b7f9bd4}"/>
  <p:tag name="TABLE_ENDDRAG_ORIGIN_RECT" val="60*60"/>
  <p:tag name="TABLE_ENDDRAG_RECT" val="144*240*60*60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UNIT_TABLE_BEAUTIFY" val="smartTable{d17cdcf4-11fa-4a7a-b5de-90cc3b7f9bd4}"/>
  <p:tag name="TABLE_ENDDRAG_ORIGIN_RECT" val="60*60"/>
  <p:tag name="TABLE_ENDDRAG_RECT" val="144*240*60*60"/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3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4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5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6.xml><?xml version="1.0" encoding="utf-8"?>
<p:tagLst xmlns:p="http://schemas.openxmlformats.org/presentationml/2006/main">
  <p:tag name="KSO_WM_UNIT_TABLE_BEAUTIFY" val="smartTable{8545d163-8e13-429f-8a2b-54dc2a2d2830}"/>
  <p:tag name="TABLE_ENDDRAG_ORIGIN_RECT" val="82*84"/>
  <p:tag name="TABLE_ENDDRAG_RECT" val="479*216*82*84"/>
  <p:tag name="KSO_WM_BEAUTIFY_FLAG" val=""/>
</p:tagLst>
</file>

<file path=ppt/tags/tag137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48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49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0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51.xml><?xml version="1.0" encoding="utf-8"?>
<p:tagLst xmlns:p="http://schemas.openxmlformats.org/presentationml/2006/main">
  <p:tag name="KSO_WM_UNIT_TABLE_BEAUTIFY" val="smartTable{4935e648-642b-4719-8ab6-af943eeeaa35}"/>
  <p:tag name="TABLE_ENDDRAG_ORIGIN_RECT" val="22*73"/>
  <p:tag name="TABLE_ENDDRAG_RECT" val="509*3*22*73"/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PP_MARK_KEY" val="04dde3ec-8cb9-43d2-b6a8-4e2dd6fee562"/>
  <p:tag name="COMMONDATA" val="eyJoZGlkIjoiNWYzZWZkMzYzYzRlMWI4YzEyMGE0NzZmNjVjMzU5MzEifQ==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TABLE_BEAUTIFY" val="smartTable{d9e8e4aa-9e76-49c4-9a2b-56074368597e}"/>
  <p:tag name="TABLE_ENDDRAG_ORIGIN_RECT" val="214*69"/>
  <p:tag name="TABLE_ENDDRAG_RECT" val="144*225*214*69"/>
</p:tagLst>
</file>

<file path=ppt/tags/tag28.xml><?xml version="1.0" encoding="utf-8"?>
<p:tagLst xmlns:p="http://schemas.openxmlformats.org/presentationml/2006/main">
  <p:tag name="KSO_WM_UNIT_TABLE_BEAUTIFY" val="smartTable{cba20559-7585-4f99-a1b3-e65f16adab75}"/>
  <p:tag name="TABLE_ENDDRAG_ORIGIN_RECT" val="214*69"/>
  <p:tag name="TABLE_ENDDRAG_RECT" val="144*225*214*69"/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TABLE_ENDDRAG_ORIGIN_RECT" val="136*24"/>
  <p:tag name="TABLE_ENDDRAG_RECT" val="144*255*136*24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TABLE_ENDDRAG_ORIGIN_RECT" val="136*24"/>
  <p:tag name="TABLE_ENDDRAG_RECT" val="144*255*136*24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91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92.xml><?xml version="1.0" encoding="utf-8"?>
<p:tagLst xmlns:p="http://schemas.openxmlformats.org/presentationml/2006/main">
  <p:tag name="TABLE_ENDDRAG_ORIGIN_RECT" val="136*24"/>
  <p:tag name="TABLE_ENDDRAG_RECT" val="144*255*136*24"/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框架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TM03457475[[fn=框架]]</Template>
  <TotalTime>0</TotalTime>
  <Words>7464</Words>
  <Application>WPS 演示</Application>
  <PresentationFormat>宽屏</PresentationFormat>
  <Paragraphs>534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8" baseType="lpstr">
      <vt:lpstr>Arial</vt:lpstr>
      <vt:lpstr>宋体</vt:lpstr>
      <vt:lpstr>Wingdings</vt:lpstr>
      <vt:lpstr>微软雅黑</vt:lpstr>
      <vt:lpstr>Wingdings 2</vt:lpstr>
      <vt:lpstr>方正兰亭粗黑简体</vt:lpstr>
      <vt:lpstr>黑体</vt:lpstr>
      <vt:lpstr>Arial Black</vt:lpstr>
      <vt:lpstr>Microsoft YaHei UI</vt:lpstr>
      <vt:lpstr>Arial Unicode MS</vt:lpstr>
      <vt:lpstr>Calibri</vt:lpstr>
      <vt:lpstr>Consolas</vt:lpstr>
      <vt:lpstr>幼圆</vt:lpstr>
      <vt:lpstr>Corbel</vt:lpstr>
      <vt:lpstr>框架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宇 赵</dc:creator>
  <cp:lastModifiedBy>Selina</cp:lastModifiedBy>
  <cp:revision>48</cp:revision>
  <dcterms:created xsi:type="dcterms:W3CDTF">2023-09-08T07:25:00Z</dcterms:created>
  <dcterms:modified xsi:type="dcterms:W3CDTF">2023-11-12T03:23:13Z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BB749767649E43EDBD91474531A296EC_12</vt:lpwstr>
  </property>
  <property fmtid="{D5CDD505-2E9C-101B-9397-08002B2CF9AE}" pid="3" name="KSOProductBuildVer">
    <vt:lpwstr>2052-11.1.0.14036</vt:lpwstr>
  </property>
</Properties>
</file>